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62" r:id="rId7"/>
    <p:sldId id="259" r:id="rId8"/>
    <p:sldId id="263" r:id="rId9"/>
    <p:sldId id="260" r:id="rId10"/>
    <p:sldId id="264" r:id="rId11"/>
    <p:sldId id="261"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43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735C14A-8433-4DF6-B294-670339C886E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5C14A-8433-4DF6-B294-670339C88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5C14A-8433-4DF6-B294-670339C88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5C14A-8433-4DF6-B294-670339C886E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735C14A-8433-4DF6-B294-670339C886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5C14A-8433-4DF6-B294-670339C886E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5C14A-8433-4DF6-B294-670339C886E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5C14A-8433-4DF6-B294-670339C88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5C14A-8433-4DF6-B294-670339C88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5C14A-8433-4DF6-B294-670339C886E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64435-A7FF-45EB-841F-EC0618B1E79D}" type="datetimeFigureOut">
              <a:rPr lang="en-US" smtClean="0"/>
              <a:pPr/>
              <a:t>12/13/2022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735C14A-8433-4DF6-B294-670339C886E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5000"/>
            <a:lum/>
          </a:blip>
          <a:srcRect/>
          <a:stretch>
            <a:fillRect l="-12000" r="-12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9164435-A7FF-45EB-841F-EC0618B1E79D}" type="datetimeFigureOut">
              <a:rPr lang="en-US" smtClean="0"/>
              <a:pPr/>
              <a:t>12/13/2022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735C14A-8433-4DF6-B294-670339C88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latin typeface="Times New Roman" pitchFamily="18" charset="0"/>
                <a:cs typeface="Times New Roman" pitchFamily="18" charset="0"/>
              </a:rPr>
              <a:t>Process improvement in Total Quality Management</a:t>
            </a:r>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685800"/>
            <a:ext cx="7848600" cy="4876800"/>
          </a:xfrm>
        </p:spPr>
        <p:txBody>
          <a:bodyPr>
            <a:normAutofit lnSpcReduction="10000"/>
          </a:bodyPr>
          <a:lstStyle/>
          <a:p>
            <a:r>
              <a:rPr lang="en-US" sz="3200" b="1" dirty="0" smtClean="0">
                <a:latin typeface="Times New Roman" pitchFamily="18" charset="0"/>
                <a:cs typeface="Times New Roman" pitchFamily="18" charset="0"/>
              </a:rPr>
              <a:t>Process Change </a:t>
            </a:r>
            <a:r>
              <a:rPr lang="en-US" sz="3200" dirty="0" smtClean="0">
                <a:latin typeface="Times New Roman" pitchFamily="18" charset="0"/>
                <a:cs typeface="Times New Roman" pitchFamily="18" charset="0"/>
              </a:rPr>
              <a:t>translates the prioritized process improvement mandates into an integrated programmed of continuous improvement or processes re-design activity. Detailed project plans with milestones, objectives, performance measures and targets, benefits, roles and deliverables must be developed, as well as a plan to manage the change and train all necessary personnel in the new process.</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8" fill="hold" grpId="0" nodeType="clickEffect">
                                  <p:stCondLst>
                                    <p:cond delay="0"/>
                                  </p:stCondLst>
                                  <p:childTnLst>
                                    <p:animEffect transition="out" filter="wheel(8)">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533400"/>
            <a:ext cx="7467600" cy="5254752"/>
          </a:xfrm>
        </p:spPr>
        <p:txBody>
          <a:bodyPr>
            <a:noAutofit/>
          </a:bodyPr>
          <a:lstStyle/>
          <a:p>
            <a:r>
              <a:rPr lang="en-US" sz="3200" dirty="0" smtClean="0">
                <a:latin typeface="Times New Roman" pitchFamily="18" charset="0"/>
                <a:cs typeface="Times New Roman" pitchFamily="18" charset="0"/>
              </a:rPr>
              <a:t>In the final </a:t>
            </a:r>
            <a:r>
              <a:rPr lang="en-US" sz="3200" b="1" dirty="0" smtClean="0">
                <a:latin typeface="Times New Roman" pitchFamily="18" charset="0"/>
                <a:cs typeface="Times New Roman" pitchFamily="18" charset="0"/>
              </a:rPr>
              <a:t>capturing the Change </a:t>
            </a:r>
            <a:r>
              <a:rPr lang="en-US" sz="3200" dirty="0" smtClean="0">
                <a:latin typeface="Times New Roman" pitchFamily="18" charset="0"/>
                <a:cs typeface="Times New Roman" pitchFamily="18" charset="0"/>
              </a:rPr>
              <a:t>step, the process improvements are integrated into the business management system, ensuring the change is reviewed, managed and built upon. Procedures should be written for the improved process, the changes, improvements and benefits communicated to all stakeholders, any training conducted, and the process and procedures regularly audited.</a:t>
            </a:r>
            <a:endParaRPr lang="en-US"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256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3">
                                            <p:txEl>
                                              <p:pRg st="0" end="0"/>
                                            </p:txEl>
                                          </p:spTgt>
                                        </p:tgtEl>
                                        <p:attrNameLst>
                                          <p:attrName>ppt_w</p:attrName>
                                        </p:attrNameLst>
                                      </p:cBhvr>
                                      <p:tavLst>
                                        <p:tav tm="0">
                                          <p:val>
                                            <p:strVal val="ppt_w"/>
                                          </p:val>
                                        </p:tav>
                                        <p:tav tm="100000">
                                          <p:val>
                                            <p:strVal val="ppt_w*0.70"/>
                                          </p:val>
                                        </p:tav>
                                      </p:tavLst>
                                    </p:anim>
                                    <p:anim calcmode="lin" valueType="num">
                                      <p:cBhvr>
                                        <p:cTn id="7"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8" dur="1000"/>
                                        <p:tgtEl>
                                          <p:spTgt spid="3">
                                            <p:txEl>
                                              <p:pRg st="0" end="0"/>
                                            </p:txEl>
                                          </p:spTgt>
                                        </p:tgtEl>
                                      </p:cBhvr>
                                    </p:animEffect>
                                    <p:set>
                                      <p:cBhvr>
                                        <p:cTn id="9"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2667000"/>
            <a:ext cx="3657600" cy="923330"/>
          </a:xfrm>
          <a:prstGeom prst="rect">
            <a:avLst/>
          </a:prstGeom>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4"/>
                                        </p:tgtEl>
                                        <p:attrNameLst>
                                          <p:attrName/>
                                        </p:attrNameLst>
                                      </p:cBhvr>
                                    </p:anim>
                                    <p:set>
                                      <p:cBhvr>
                                        <p:cTn id="7"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6">
                    <a:lumMod val="50000"/>
                  </a:schemeClr>
                </a:solidFill>
                <a:latin typeface="Times New Roman" pitchFamily="18" charset="0"/>
                <a:cs typeface="Times New Roman" pitchFamily="18" charset="0"/>
              </a:rPr>
              <a:t>Introduction</a:t>
            </a:r>
            <a:endParaRPr lang="en-US" b="1" dirty="0">
              <a:solidFill>
                <a:schemeClr val="accent6">
                  <a:lumMod val="5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Total Quality Management (TQM) is a concept created by W. Edwards Deming. It was originally introduced in Japan after World War II to help the Japanese rebuild their economy. The main focus of TQM was continues quality improvement in the areas of product or service, employer-employee relations and consumer-business relationships. Total Quality Management is a management strategy that dates back to the 1950s and has been popular since the early 1980s.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8" presetClass="exit" presetSubtype="12" fill="hold" grpId="0" nodeType="clickEffect">
                                  <p:stCondLst>
                                    <p:cond delay="0"/>
                                  </p:stCondLst>
                                  <p:childTnLst>
                                    <p:animEffect transition="out" filter="strips(downLeft)">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Total Quality Management (TQM) is a philosophy of management that continuously improves the quality of products / services / process quality by claiming the needs and aspirations of customers to improve customer satisfaction and performance of the company. </a:t>
            </a:r>
          </a:p>
          <a:p>
            <a:r>
              <a:rPr lang="en-US" dirty="0" smtClean="0">
                <a:latin typeface="Times New Roman" pitchFamily="18" charset="0"/>
                <a:cs typeface="Times New Roman" pitchFamily="18" charset="0"/>
              </a:rPr>
              <a:t>TQM can be defined as an ongoing search for excellence by creating the right skills and attitudes to people to make it possible to prevent defects and satisfy customers / users at all times. TQM is an organization-wide activity that should reach every individual within an organization.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0" y="381000"/>
            <a:ext cx="7162800" cy="5745163"/>
          </a:xfrm>
        </p:spPr>
        <p:txBody>
          <a:bodyPr>
            <a:normAutofit/>
          </a:bodyPr>
          <a:lstStyle/>
          <a:p>
            <a:pPr marL="0" indent="0">
              <a:buNone/>
            </a:pPr>
            <a:endParaRPr lang="en-US" sz="3200" dirty="0" smtClean="0">
              <a:latin typeface="Times New Roman" pitchFamily="18" charset="0"/>
              <a:cs typeface="Times New Roman" pitchFamily="18" charset="0"/>
            </a:endParaRPr>
          </a:p>
          <a:p>
            <a:pPr marL="0" indent="0">
              <a:buNone/>
            </a:pPr>
            <a:r>
              <a:rPr lang="en-US" sz="3600" b="1" dirty="0" smtClean="0">
                <a:latin typeface="Times New Roman" pitchFamily="18" charset="0"/>
                <a:cs typeface="Times New Roman" pitchFamily="18" charset="0"/>
              </a:rPr>
              <a:t>The </a:t>
            </a:r>
            <a:r>
              <a:rPr lang="en-US" sz="3600" b="1" dirty="0">
                <a:latin typeface="Times New Roman" pitchFamily="18" charset="0"/>
                <a:cs typeface="Times New Roman" pitchFamily="18" charset="0"/>
              </a:rPr>
              <a:t>six steps are:</a:t>
            </a:r>
          </a:p>
          <a:p>
            <a:pPr marL="0" indent="0">
              <a:buNone/>
            </a:pPr>
            <a:r>
              <a:rPr lang="en-US" sz="3200" dirty="0">
                <a:latin typeface="Times New Roman" pitchFamily="18" charset="0"/>
                <a:cs typeface="Times New Roman" pitchFamily="18" charset="0"/>
              </a:rPr>
              <a:t>• Process selection</a:t>
            </a:r>
          </a:p>
          <a:p>
            <a:pPr marL="0" indent="0">
              <a:buNone/>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Process understanding</a:t>
            </a:r>
          </a:p>
          <a:p>
            <a:pPr marL="0" indent="0">
              <a:buNone/>
            </a:pPr>
            <a:r>
              <a:rPr lang="en-US" sz="3200" dirty="0">
                <a:latin typeface="Times New Roman" pitchFamily="18" charset="0"/>
                <a:cs typeface="Times New Roman" pitchFamily="18" charset="0"/>
              </a:rPr>
              <a:t>• Process performance</a:t>
            </a:r>
          </a:p>
          <a:p>
            <a:pPr marL="0" indent="0">
              <a:buNone/>
            </a:pPr>
            <a:r>
              <a:rPr lang="en-US" sz="3200" dirty="0">
                <a:latin typeface="Times New Roman" pitchFamily="18" charset="0"/>
                <a:cs typeface="Times New Roman" pitchFamily="18" charset="0"/>
              </a:rPr>
              <a:t>• Process review</a:t>
            </a:r>
          </a:p>
          <a:p>
            <a:pPr marL="0" indent="0">
              <a:buNone/>
            </a:pPr>
            <a:r>
              <a:rPr lang="en-US" sz="3200" dirty="0">
                <a:latin typeface="Times New Roman" pitchFamily="18" charset="0"/>
                <a:cs typeface="Times New Roman" pitchFamily="18" charset="0"/>
              </a:rPr>
              <a:t>• Process change</a:t>
            </a:r>
          </a:p>
          <a:p>
            <a:pPr marL="0" indent="0">
              <a:buNone/>
            </a:pPr>
            <a:r>
              <a:rPr lang="en-US" sz="3200" dirty="0">
                <a:latin typeface="Times New Roman" pitchFamily="18" charset="0"/>
                <a:cs typeface="Times New Roman" pitchFamily="18" charset="0"/>
              </a:rPr>
              <a:t>• Capturing the change</a:t>
            </a:r>
          </a:p>
          <a:p>
            <a:endParaRPr lang="en-US"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4313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71600" y="838200"/>
            <a:ext cx="6553200" cy="5635752"/>
          </a:xfrm>
        </p:spPr>
        <p:txBody>
          <a:bodyPr>
            <a:normAutofit/>
          </a:bodyPr>
          <a:lstStyle/>
          <a:p>
            <a:pPr marL="0" indent="0">
              <a:buNone/>
            </a:pPr>
            <a:r>
              <a:rPr lang="en-US" sz="3200" b="1" dirty="0">
                <a:latin typeface="Times New Roman" pitchFamily="18" charset="0"/>
                <a:cs typeface="Times New Roman" pitchFamily="18" charset="0"/>
              </a:rPr>
              <a:t>Process selection</a:t>
            </a:r>
          </a:p>
          <a:p>
            <a:r>
              <a:rPr lang="en-US" sz="3200" dirty="0">
                <a:latin typeface="Times New Roman" pitchFamily="18" charset="0"/>
                <a:cs typeface="Times New Roman" pitchFamily="18" charset="0"/>
              </a:rPr>
              <a:t>Process Selection is to select a small and achievable number of processes, most directly influencing the achievement of the organization’s goals and objectives, upon which to undertake process improvement activity. </a:t>
            </a:r>
          </a:p>
        </p:txBody>
      </p:sp>
    </p:spTree>
    <p:extLst>
      <p:ext uri="{BB962C8B-B14F-4D97-AF65-F5344CB8AC3E}">
        <p14:creationId xmlns="" xmlns:p14="http://schemas.microsoft.com/office/powerpoint/2010/main" val="30900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3200" dirty="0" smtClean="0">
                <a:latin typeface="Times New Roman" pitchFamily="18" charset="0"/>
                <a:cs typeface="Times New Roman" pitchFamily="18" charset="0"/>
              </a:rPr>
              <a:t>This can take anywhere from a few hours to weeks, be either proactive, e.g., management initiative, or reactive, e.g., customer complaint, and involve one or several people.</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32" fill="hold" grpId="0" nodeType="clickEffect">
                                  <p:stCondLst>
                                    <p:cond delay="0"/>
                                  </p:stCondLst>
                                  <p:childTnLst>
                                    <p:animEffect transition="out" filter="diamond(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5483352"/>
          </a:xfrm>
        </p:spPr>
        <p:txBody>
          <a:bodyPr>
            <a:normAutofit/>
          </a:bodyPr>
          <a:lstStyle/>
          <a:p>
            <a:r>
              <a:rPr lang="en-US" sz="3200" b="1" dirty="0">
                <a:latin typeface="Times New Roman" pitchFamily="18" charset="0"/>
                <a:cs typeface="Times New Roman" pitchFamily="18" charset="0"/>
              </a:rPr>
              <a:t>Process Understanding</a:t>
            </a:r>
            <a:r>
              <a:rPr lang="en-US" sz="3200" dirty="0">
                <a:latin typeface="Times New Roman" pitchFamily="18" charset="0"/>
                <a:cs typeface="Times New Roman" pitchFamily="18" charset="0"/>
              </a:rPr>
              <a:t>, covering the scope of the process – where it starts and ends, what is included and excluded. In addition, the key sub-processes and accountabilities of the process to the </a:t>
            </a:r>
            <a:r>
              <a:rPr lang="en-US" sz="3200" dirty="0" smtClean="0">
                <a:latin typeface="Times New Roman" pitchFamily="18" charset="0"/>
                <a:cs typeface="Times New Roman" pitchFamily="18" charset="0"/>
              </a:rPr>
              <a:t>organization </a:t>
            </a:r>
            <a:r>
              <a:rPr lang="en-US" sz="3200" dirty="0">
                <a:latin typeface="Times New Roman" pitchFamily="18" charset="0"/>
                <a:cs typeface="Times New Roman" pitchFamily="18" charset="0"/>
              </a:rPr>
              <a:t>must be understood. </a:t>
            </a:r>
            <a:endParaRPr lang="en-US" sz="32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67026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path" presetSubtype="0" accel="50000" decel="50000" fill="hold" grpId="0" nodeType="clickEffect">
                                  <p:stCondLst>
                                    <p:cond delay="0"/>
                                  </p:stCondLst>
                                  <p:childTnLst>
                                    <p:animMotion origin="layout" path="M 0 0  C -0.014 -0.00667  -0.029 -0.012  -0.044 -0.012  C -0.114 -0.012  -0.169 0.064  -0.169 0.156  C -0.169 0.24667  -0.114 0.32133  -0.044 0.32133  C -0.029 0.32133  -0.014 0.31733  0 0.31067  C -0.047 0.28667  -0.08 0.22667  -0.08 0.156  C -0.08 0.084  -0.047 0.024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90600"/>
            <a:ext cx="7772400" cy="4572000"/>
          </a:xfrm>
        </p:spPr>
        <p:txBody>
          <a:bodyPr/>
          <a:lstStyle/>
          <a:p>
            <a:r>
              <a:rPr lang="en-US" sz="3200" b="1" dirty="0" smtClean="0">
                <a:latin typeface="Times New Roman" pitchFamily="18" charset="0"/>
                <a:cs typeface="Times New Roman" pitchFamily="18" charset="0"/>
              </a:rPr>
              <a:t>Process Performance </a:t>
            </a:r>
            <a:r>
              <a:rPr lang="en-US" sz="3200" dirty="0" smtClean="0">
                <a:latin typeface="Times New Roman" pitchFamily="18" charset="0"/>
                <a:cs typeface="Times New Roman" pitchFamily="18" charset="0"/>
              </a:rPr>
              <a:t>involves recording and detailing the historical performance of the process, obtaining perceptual views of both current and historical performance from customers and suppliers, defining the agreed required performance of the future improved process, and agreeing how it will be measured, monitored and reviewed.</a:t>
            </a: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16" fill="hold" grpId="0" nodeType="clickEffect">
                                  <p:stCondLst>
                                    <p:cond delay="0"/>
                                  </p:stCondLst>
                                  <p:childTnLst>
                                    <p:animEffect transition="out" filter="plus(in)">
                                      <p:cBhvr>
                                        <p:cTn id="6" dur="1000"/>
                                        <p:tgtEl>
                                          <p:spTgt spid="3">
                                            <p:txEl>
                                              <p:pRg st="0" end="0"/>
                                            </p:txEl>
                                          </p:spTgt>
                                        </p:tgtEl>
                                      </p:cBhvr>
                                    </p:animEffect>
                                    <p:set>
                                      <p:cBhvr>
                                        <p:cTn id="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153400" cy="5635752"/>
          </a:xfrm>
        </p:spPr>
        <p:txBody>
          <a:bodyPr>
            <a:normAutofit/>
          </a:bodyPr>
          <a:lstStyle/>
          <a:p>
            <a:r>
              <a:rPr lang="en-US" sz="3200" dirty="0">
                <a:latin typeface="Times New Roman" pitchFamily="18" charset="0"/>
                <a:cs typeface="Times New Roman" pitchFamily="18" charset="0"/>
              </a:rPr>
              <a:t>In </a:t>
            </a:r>
            <a:r>
              <a:rPr lang="en-US" sz="3200" b="1" dirty="0">
                <a:latin typeface="Times New Roman" pitchFamily="18" charset="0"/>
                <a:cs typeface="Times New Roman" pitchFamily="18" charset="0"/>
              </a:rPr>
              <a:t>Process Review</a:t>
            </a:r>
            <a:r>
              <a:rPr lang="en-US" sz="3200" dirty="0">
                <a:latin typeface="Times New Roman" pitchFamily="18" charset="0"/>
                <a:cs typeface="Times New Roman" pitchFamily="18" charset="0"/>
              </a:rPr>
              <a:t>, the data and information that has been collected and analyzed is reviewed and recommendations made for the improved process. Several tools, such as Cause and Effect, Pareto and Force Field Analysis can be used in this </a:t>
            </a:r>
            <a:r>
              <a:rPr lang="en-US" sz="3200" dirty="0" smtClean="0">
                <a:latin typeface="Times New Roman" pitchFamily="18" charset="0"/>
                <a:cs typeface="Times New Roman" pitchFamily="18" charset="0"/>
              </a:rPr>
              <a:t>step</a:t>
            </a:r>
            <a:r>
              <a:rPr lang="en-US" sz="3200" dirty="0">
                <a:latin typeface="Times New Roman" pitchFamily="18" charset="0"/>
                <a:cs typeface="Times New Roman" pitchFamily="18" charset="0"/>
              </a:rPr>
              <a:t>, and are covered in the Tools section</a:t>
            </a:r>
            <a:r>
              <a:rPr lang="en-US" sz="3200" dirty="0" smtClean="0">
                <a:latin typeface="Times New Roman" pitchFamily="18" charset="0"/>
                <a:cs typeface="Times New Roman" pitchFamily="18" charset="0"/>
              </a:rPr>
              <a:t>.</a:t>
            </a:r>
          </a:p>
        </p:txBody>
      </p:sp>
    </p:spTree>
    <p:extLst>
      <p:ext uri="{BB962C8B-B14F-4D97-AF65-F5344CB8AC3E}">
        <p14:creationId xmlns="" xmlns:p14="http://schemas.microsoft.com/office/powerpoint/2010/main" val="33214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3">
                                            <p:txEl>
                                              <p:pRg st="0" end="0"/>
                                            </p:txEl>
                                          </p:spTgt>
                                        </p:tgtEl>
                                        <p:attrNameLst>
                                          <p:attrName/>
                                        </p:attrNameLst>
                                      </p:cBhvr>
                                    </p:anim>
                                    <p:set>
                                      <p:cBhvr>
                                        <p:cTn id="7"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4">
      <a:dk1>
        <a:sysClr val="windowText" lastClr="000000"/>
      </a:dk1>
      <a:lt1>
        <a:srgbClr val="1B1C11"/>
      </a:lt1>
      <a:dk2>
        <a:srgbClr val="676A55"/>
      </a:dk2>
      <a:lt2>
        <a:srgbClr val="1B1C11"/>
      </a:lt2>
      <a:accent1>
        <a:srgbClr val="72A376"/>
      </a:accent1>
      <a:accent2>
        <a:srgbClr val="B0CCB0"/>
      </a:accent2>
      <a:accent3>
        <a:srgbClr val="A8CDD7"/>
      </a:accent3>
      <a:accent4>
        <a:srgbClr val="C0BEAF"/>
      </a:accent4>
      <a:accent5>
        <a:srgbClr val="CEC597"/>
      </a:accent5>
      <a:accent6>
        <a:srgbClr val="5A522A"/>
      </a:accent6>
      <a:hlink>
        <a:srgbClr val="DB5353"/>
      </a:hlink>
      <a:folHlink>
        <a:srgbClr val="796E3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TotalTime>
  <Words>538</Words>
  <Application>Microsoft Office PowerPoint</Application>
  <PresentationFormat>On-screen Show (4:3)</PresentationFormat>
  <Paragraphs>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Process improvement in Total Quality Management</vt:lpstr>
      <vt:lpstr>Introduction</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improvement in Total Quality Management</dc:title>
  <dc:creator>Atique Ahmed</dc:creator>
  <cp:lastModifiedBy>Atique Chuhan</cp:lastModifiedBy>
  <cp:revision>13</cp:revision>
  <dcterms:created xsi:type="dcterms:W3CDTF">2019-08-21T07:09:38Z</dcterms:created>
  <dcterms:modified xsi:type="dcterms:W3CDTF">2022-12-13T16:24:15Z</dcterms:modified>
</cp:coreProperties>
</file>