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8" r:id="rId9"/>
    <p:sldId id="263" r:id="rId10"/>
    <p:sldId id="269" r:id="rId11"/>
    <p:sldId id="264" r:id="rId12"/>
    <p:sldId id="270" r:id="rId13"/>
    <p:sldId id="265" r:id="rId14"/>
    <p:sldId id="266" r:id="rId15"/>
    <p:sldId id="271" r:id="rId16"/>
    <p:sldId id="267"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varScale="1">
        <p:scale>
          <a:sx n="69" d="100"/>
          <a:sy n="69" d="100"/>
        </p:scale>
        <p:origin x="-858" y="-102"/>
      </p:cViewPr>
      <p:guideLst>
        <p:guide orient="horz" pos="2160"/>
        <p:guide pos="2880"/>
      </p:guideLst>
    </p:cSldViewPr>
  </p:slideViewPr>
  <p:outlineViewPr>
    <p:cViewPr>
      <p:scale>
        <a:sx n="33" d="100"/>
        <a:sy n="33" d="100"/>
      </p:scale>
      <p:origin x="0" y="8994"/>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8F9B1D6D-1276-4F2B-8B68-86D31350EBAD}" type="datetimeFigureOut">
              <a:rPr lang="en-US" smtClean="0"/>
              <a:pPr/>
              <a:t>7/22/2019</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C45B8DB1-1EEA-4663-9204-B263DB5CACE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9B1D6D-1276-4F2B-8B68-86D31350EBAD}" type="datetimeFigureOut">
              <a:rPr lang="en-US" smtClean="0"/>
              <a:pPr/>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5B8DB1-1EEA-4663-9204-B263DB5CACE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9B1D6D-1276-4F2B-8B68-86D31350EBAD}" type="datetimeFigureOut">
              <a:rPr lang="en-US" smtClean="0"/>
              <a:pPr/>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5B8DB1-1EEA-4663-9204-B263DB5CACE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8F9B1D6D-1276-4F2B-8B68-86D31350EBAD}" type="datetimeFigureOut">
              <a:rPr lang="en-US" smtClean="0"/>
              <a:pPr/>
              <a:t>7/22/2019</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C45B8DB1-1EEA-4663-9204-B263DB5CACE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8F9B1D6D-1276-4F2B-8B68-86D31350EBAD}" type="datetimeFigureOut">
              <a:rPr lang="en-US" smtClean="0"/>
              <a:pPr/>
              <a:t>7/22/2019</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C45B8DB1-1EEA-4663-9204-B263DB5CACE2}"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8F9B1D6D-1276-4F2B-8B68-86D31350EBAD}" type="datetimeFigureOut">
              <a:rPr lang="en-US" smtClean="0"/>
              <a:pPr/>
              <a:t>7/22/2019</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C45B8DB1-1EEA-4663-9204-B263DB5CACE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8F9B1D6D-1276-4F2B-8B68-86D31350EBAD}" type="datetimeFigureOut">
              <a:rPr lang="en-US" smtClean="0"/>
              <a:pPr/>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C45B8DB1-1EEA-4663-9204-B263DB5CACE2}"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8F9B1D6D-1276-4F2B-8B68-86D31350EBAD}" type="datetimeFigureOut">
              <a:rPr lang="en-US" smtClean="0"/>
              <a:pPr/>
              <a:t>7/22/2019</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5B8DB1-1EEA-4663-9204-B263DB5CACE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F9B1D6D-1276-4F2B-8B68-86D31350EBAD}" type="datetimeFigureOut">
              <a:rPr lang="en-US" smtClean="0"/>
              <a:pPr/>
              <a:t>7/22/2019</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5B8DB1-1EEA-4663-9204-B263DB5CACE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8F9B1D6D-1276-4F2B-8B68-86D31350EBAD}" type="datetimeFigureOut">
              <a:rPr lang="en-US" smtClean="0"/>
              <a:pPr/>
              <a:t>7/22/2019</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5B8DB1-1EEA-4663-9204-B263DB5CACE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8F9B1D6D-1276-4F2B-8B68-86D31350EBAD}" type="datetimeFigureOut">
              <a:rPr lang="en-US" smtClean="0"/>
              <a:pPr/>
              <a:t>7/22/2019</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C45B8DB1-1EEA-4663-9204-B263DB5CACE2}"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8F9B1D6D-1276-4F2B-8B68-86D31350EBAD}" type="datetimeFigureOut">
              <a:rPr lang="en-US" smtClean="0"/>
              <a:pPr/>
              <a:t>7/22/2019</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C45B8DB1-1EEA-4663-9204-B263DB5CACE2}"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2819399"/>
            <a:ext cx="6553200" cy="1371601"/>
          </a:xfrm>
          <a:noFill/>
          <a:ln>
            <a:noFill/>
          </a:ln>
        </p:spPr>
        <p:txBody>
          <a:bodyPr>
            <a:normAutofit fontScale="90000"/>
            <a:scene3d>
              <a:camera prst="isometricOffAxis1Right"/>
              <a:lightRig rig="threePt" dir="t"/>
            </a:scene3d>
          </a:bodyPr>
          <a:lstStyle/>
          <a:p>
            <a:pPr algn="ctr"/>
            <a:r>
              <a:rPr lang="en-US" sz="4000" b="1" dirty="0">
                <a:latin typeface="Times New Roman" pitchFamily="18" charset="0"/>
                <a:cs typeface="Times New Roman" pitchFamily="18" charset="0"/>
              </a:rPr>
              <a:t>Network Security </a:t>
            </a:r>
            <a:r>
              <a:rPr lang="en-US" sz="4000" b="1" dirty="0" smtClean="0">
                <a:latin typeface="Times New Roman" pitchFamily="18" charset="0"/>
                <a:cs typeface="Times New Roman" pitchFamily="18" charset="0"/>
              </a:rPr>
              <a:t>Challenges</a:t>
            </a:r>
            <a:r>
              <a:rPr lang="en-US" sz="3100" dirty="0">
                <a:latin typeface="Times New Roman" pitchFamily="18" charset="0"/>
                <a:cs typeface="Times New Roman" pitchFamily="18" charset="0"/>
              </a:rPr>
              <a:t/>
            </a:r>
            <a:br>
              <a:rPr lang="en-US" sz="3100"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transition spd="slow" advTm="2000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Continue</a:t>
            </a:r>
            <a:endParaRPr lang="en-US" dirty="0"/>
          </a:p>
        </p:txBody>
      </p:sp>
      <p:sp>
        <p:nvSpPr>
          <p:cNvPr id="3" name="Content Placeholder 2"/>
          <p:cNvSpPr>
            <a:spLocks noGrp="1"/>
          </p:cNvSpPr>
          <p:nvPr>
            <p:ph idx="1"/>
          </p:nvPr>
        </p:nvSpPr>
        <p:spPr/>
        <p:txBody>
          <a:bodyPr/>
          <a:lstStyle/>
          <a:p>
            <a:pPr lvl="0">
              <a:buNone/>
            </a:pPr>
            <a:r>
              <a:rPr lang="en-US" b="1" dirty="0" smtClean="0">
                <a:latin typeface="Times New Roman" pitchFamily="18" charset="0"/>
                <a:cs typeface="Times New Roman" pitchFamily="18" charset="0"/>
              </a:rPr>
              <a:t>Sybil attack</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This attack is associated to several copies of pernicious nodes. </a:t>
            </a:r>
          </a:p>
          <a:p>
            <a:pPr lvl="0">
              <a:buNone/>
            </a:pPr>
            <a:r>
              <a:rPr lang="en-US" b="1" dirty="0" smtClean="0">
                <a:latin typeface="Times New Roman" pitchFamily="18" charset="0"/>
                <a:cs typeface="Times New Roman" pitchFamily="18" charset="0"/>
              </a:rPr>
              <a:t>Fabrication</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 pernicious node creates a fake message of routing.</a:t>
            </a:r>
          </a:p>
          <a:p>
            <a:endParaRPr lang="en-US" dirty="0"/>
          </a:p>
        </p:txBody>
      </p:sp>
    </p:spTree>
  </p:cSld>
  <p:clrMapOvr>
    <a:masterClrMapping/>
  </p:clrMapOvr>
  <p:transition spd="slow" advTm="30000">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xit" presetSubtype="0" fill="hold" grpId="0" nodeType="clickEffect">
                                  <p:stCondLst>
                                    <p:cond delay="0"/>
                                  </p:stCondLst>
                                  <p:childTnLst>
                                    <p:anim calcmode="lin" valueType="num">
                                      <p:cBhvr>
                                        <p:cTn id="6" dur="5000"/>
                                        <p:tgtEl>
                                          <p:spTgt spid="2"/>
                                        </p:tgtEl>
                                        <p:attrNameLst>
                                          <p:attrName>ppt_w</p:attrName>
                                        </p:attrNameLst>
                                      </p:cBhvr>
                                      <p:tavLst>
                                        <p:tav tm="0">
                                          <p:val>
                                            <p:strVal val="ppt_w"/>
                                          </p:val>
                                        </p:tav>
                                        <p:tav tm="100000">
                                          <p:val>
                                            <p:strVal val="ppt_w*0.70"/>
                                          </p:val>
                                        </p:tav>
                                      </p:tavLst>
                                    </p:anim>
                                    <p:anim calcmode="lin" valueType="num">
                                      <p:cBhvr>
                                        <p:cTn id="7" dur="5000"/>
                                        <p:tgtEl>
                                          <p:spTgt spid="2"/>
                                        </p:tgtEl>
                                        <p:attrNameLst>
                                          <p:attrName>ppt_h</p:attrName>
                                        </p:attrNameLst>
                                      </p:cBhvr>
                                      <p:tavLst>
                                        <p:tav tm="0">
                                          <p:val>
                                            <p:strVal val="ppt_h"/>
                                          </p:val>
                                        </p:tav>
                                        <p:tav tm="100000">
                                          <p:val>
                                            <p:strVal val="ppt_h"/>
                                          </p:val>
                                        </p:tav>
                                      </p:tavLst>
                                    </p:anim>
                                    <p:animEffect transition="out" filter="fade">
                                      <p:cBhvr>
                                        <p:cTn id="8" dur="5000"/>
                                        <p:tgtEl>
                                          <p:spTgt spid="2"/>
                                        </p:tgtEl>
                                      </p:cBhvr>
                                    </p:animEffect>
                                    <p:set>
                                      <p:cBhvr>
                                        <p:cTn id="9" dur="1" fill="hold">
                                          <p:stCondLst>
                                            <p:cond delay="4999"/>
                                          </p:stCondLst>
                                        </p:cTn>
                                        <p:tgtEl>
                                          <p:spTgt spid="2"/>
                                        </p:tgtEl>
                                        <p:attrNameLst>
                                          <p:attrName>style.visibility</p:attrName>
                                        </p:attrNameLst>
                                      </p:cBhvr>
                                      <p:to>
                                        <p:strVal val="hidden"/>
                                      </p:to>
                                    </p:set>
                                  </p:childTnLst>
                                </p:cTn>
                              </p:par>
                              <p:par>
                                <p:cTn id="10" presetID="55" presetClass="exit" presetSubtype="0" fill="hold" grpId="0" nodeType="withEffect">
                                  <p:stCondLst>
                                    <p:cond delay="0"/>
                                  </p:stCondLst>
                                  <p:childTnLst>
                                    <p:anim calcmode="lin" valueType="num">
                                      <p:cBhvr>
                                        <p:cTn id="11" dur="5000"/>
                                        <p:tgtEl>
                                          <p:spTgt spid="3">
                                            <p:txEl>
                                              <p:pRg st="0" end="0"/>
                                            </p:txEl>
                                          </p:spTgt>
                                        </p:tgtEl>
                                        <p:attrNameLst>
                                          <p:attrName>ppt_w</p:attrName>
                                        </p:attrNameLst>
                                      </p:cBhvr>
                                      <p:tavLst>
                                        <p:tav tm="0">
                                          <p:val>
                                            <p:strVal val="ppt_w"/>
                                          </p:val>
                                        </p:tav>
                                        <p:tav tm="100000">
                                          <p:val>
                                            <p:strVal val="ppt_w*0.70"/>
                                          </p:val>
                                        </p:tav>
                                      </p:tavLst>
                                    </p:anim>
                                    <p:anim calcmode="lin" valueType="num">
                                      <p:cBhvr>
                                        <p:cTn id="12" dur="5000"/>
                                        <p:tgtEl>
                                          <p:spTgt spid="3">
                                            <p:txEl>
                                              <p:pRg st="0" end="0"/>
                                            </p:txEl>
                                          </p:spTgt>
                                        </p:tgtEl>
                                        <p:attrNameLst>
                                          <p:attrName>ppt_h</p:attrName>
                                        </p:attrNameLst>
                                      </p:cBhvr>
                                      <p:tavLst>
                                        <p:tav tm="0">
                                          <p:val>
                                            <p:strVal val="ppt_h"/>
                                          </p:val>
                                        </p:tav>
                                        <p:tav tm="100000">
                                          <p:val>
                                            <p:strVal val="ppt_h"/>
                                          </p:val>
                                        </p:tav>
                                      </p:tavLst>
                                    </p:anim>
                                    <p:animEffect transition="out" filter="fade">
                                      <p:cBhvr>
                                        <p:cTn id="13" dur="5000"/>
                                        <p:tgtEl>
                                          <p:spTgt spid="3">
                                            <p:txEl>
                                              <p:pRg st="0" end="0"/>
                                            </p:txEl>
                                          </p:spTgt>
                                        </p:tgtEl>
                                      </p:cBhvr>
                                    </p:animEffect>
                                    <p:set>
                                      <p:cBhvr>
                                        <p:cTn id="14" dur="1" fill="hold">
                                          <p:stCondLst>
                                            <p:cond delay="4999"/>
                                          </p:stCondLst>
                                        </p:cTn>
                                        <p:tgtEl>
                                          <p:spTgt spid="3">
                                            <p:txEl>
                                              <p:pRg st="0" end="0"/>
                                            </p:txEl>
                                          </p:spTgt>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55" presetClass="exit" presetSubtype="0" fill="hold" grpId="0" nodeType="clickEffect">
                                  <p:stCondLst>
                                    <p:cond delay="0"/>
                                  </p:stCondLst>
                                  <p:childTnLst>
                                    <p:anim calcmode="lin" valueType="num">
                                      <p:cBhvr>
                                        <p:cTn id="18" dur="5000"/>
                                        <p:tgtEl>
                                          <p:spTgt spid="3">
                                            <p:txEl>
                                              <p:pRg st="1" end="1"/>
                                            </p:txEl>
                                          </p:spTgt>
                                        </p:tgtEl>
                                        <p:attrNameLst>
                                          <p:attrName>ppt_w</p:attrName>
                                        </p:attrNameLst>
                                      </p:cBhvr>
                                      <p:tavLst>
                                        <p:tav tm="0">
                                          <p:val>
                                            <p:strVal val="ppt_w"/>
                                          </p:val>
                                        </p:tav>
                                        <p:tav tm="100000">
                                          <p:val>
                                            <p:strVal val="ppt_w*0.70"/>
                                          </p:val>
                                        </p:tav>
                                      </p:tavLst>
                                    </p:anim>
                                    <p:anim calcmode="lin" valueType="num">
                                      <p:cBhvr>
                                        <p:cTn id="19" dur="5000"/>
                                        <p:tgtEl>
                                          <p:spTgt spid="3">
                                            <p:txEl>
                                              <p:pRg st="1" end="1"/>
                                            </p:txEl>
                                          </p:spTgt>
                                        </p:tgtEl>
                                        <p:attrNameLst>
                                          <p:attrName>ppt_h</p:attrName>
                                        </p:attrNameLst>
                                      </p:cBhvr>
                                      <p:tavLst>
                                        <p:tav tm="0">
                                          <p:val>
                                            <p:strVal val="ppt_h"/>
                                          </p:val>
                                        </p:tav>
                                        <p:tav tm="100000">
                                          <p:val>
                                            <p:strVal val="ppt_h"/>
                                          </p:val>
                                        </p:tav>
                                      </p:tavLst>
                                    </p:anim>
                                    <p:animEffect transition="out" filter="fade">
                                      <p:cBhvr>
                                        <p:cTn id="20" dur="5000"/>
                                        <p:tgtEl>
                                          <p:spTgt spid="3">
                                            <p:txEl>
                                              <p:pRg st="1" end="1"/>
                                            </p:txEl>
                                          </p:spTgt>
                                        </p:tgtEl>
                                      </p:cBhvr>
                                    </p:animEffect>
                                    <p:set>
                                      <p:cBhvr>
                                        <p:cTn id="21" dur="1" fill="hold">
                                          <p:stCondLst>
                                            <p:cond delay="4999"/>
                                          </p:stCondLst>
                                        </p:cTn>
                                        <p:tgtEl>
                                          <p:spTgt spid="3">
                                            <p:txEl>
                                              <p:pRg st="1" end="1"/>
                                            </p:txEl>
                                          </p:spTgt>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55" presetClass="exit" presetSubtype="0" fill="hold" grpId="0" nodeType="clickEffect">
                                  <p:stCondLst>
                                    <p:cond delay="0"/>
                                  </p:stCondLst>
                                  <p:childTnLst>
                                    <p:anim calcmode="lin" valueType="num">
                                      <p:cBhvr>
                                        <p:cTn id="25" dur="5000"/>
                                        <p:tgtEl>
                                          <p:spTgt spid="3">
                                            <p:txEl>
                                              <p:pRg st="2" end="2"/>
                                            </p:txEl>
                                          </p:spTgt>
                                        </p:tgtEl>
                                        <p:attrNameLst>
                                          <p:attrName>ppt_w</p:attrName>
                                        </p:attrNameLst>
                                      </p:cBhvr>
                                      <p:tavLst>
                                        <p:tav tm="0">
                                          <p:val>
                                            <p:strVal val="ppt_w"/>
                                          </p:val>
                                        </p:tav>
                                        <p:tav tm="100000">
                                          <p:val>
                                            <p:strVal val="ppt_w*0.70"/>
                                          </p:val>
                                        </p:tav>
                                      </p:tavLst>
                                    </p:anim>
                                    <p:anim calcmode="lin" valueType="num">
                                      <p:cBhvr>
                                        <p:cTn id="26" dur="5000"/>
                                        <p:tgtEl>
                                          <p:spTgt spid="3">
                                            <p:txEl>
                                              <p:pRg st="2" end="2"/>
                                            </p:txEl>
                                          </p:spTgt>
                                        </p:tgtEl>
                                        <p:attrNameLst>
                                          <p:attrName>ppt_h</p:attrName>
                                        </p:attrNameLst>
                                      </p:cBhvr>
                                      <p:tavLst>
                                        <p:tav tm="0">
                                          <p:val>
                                            <p:strVal val="ppt_h"/>
                                          </p:val>
                                        </p:tav>
                                        <p:tav tm="100000">
                                          <p:val>
                                            <p:strVal val="ppt_h"/>
                                          </p:val>
                                        </p:tav>
                                      </p:tavLst>
                                    </p:anim>
                                    <p:animEffect transition="out" filter="fade">
                                      <p:cBhvr>
                                        <p:cTn id="27" dur="5000"/>
                                        <p:tgtEl>
                                          <p:spTgt spid="3">
                                            <p:txEl>
                                              <p:pRg st="2" end="2"/>
                                            </p:txEl>
                                          </p:spTgt>
                                        </p:tgtEl>
                                      </p:cBhvr>
                                    </p:animEffect>
                                    <p:set>
                                      <p:cBhvr>
                                        <p:cTn id="28" dur="1" fill="hold">
                                          <p:stCondLst>
                                            <p:cond delay="4999"/>
                                          </p:stCondLst>
                                        </p:cTn>
                                        <p:tgtEl>
                                          <p:spTgt spid="3">
                                            <p:txEl>
                                              <p:pRg st="2" end="2"/>
                                            </p:txEl>
                                          </p:spTgt>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55" presetClass="exit" presetSubtype="0" fill="hold" grpId="0" nodeType="clickEffect">
                                  <p:stCondLst>
                                    <p:cond delay="0"/>
                                  </p:stCondLst>
                                  <p:childTnLst>
                                    <p:anim calcmode="lin" valueType="num">
                                      <p:cBhvr>
                                        <p:cTn id="32" dur="5000"/>
                                        <p:tgtEl>
                                          <p:spTgt spid="3">
                                            <p:txEl>
                                              <p:pRg st="3" end="3"/>
                                            </p:txEl>
                                          </p:spTgt>
                                        </p:tgtEl>
                                        <p:attrNameLst>
                                          <p:attrName>ppt_w</p:attrName>
                                        </p:attrNameLst>
                                      </p:cBhvr>
                                      <p:tavLst>
                                        <p:tav tm="0">
                                          <p:val>
                                            <p:strVal val="ppt_w"/>
                                          </p:val>
                                        </p:tav>
                                        <p:tav tm="100000">
                                          <p:val>
                                            <p:strVal val="ppt_w*0.70"/>
                                          </p:val>
                                        </p:tav>
                                      </p:tavLst>
                                    </p:anim>
                                    <p:anim calcmode="lin" valueType="num">
                                      <p:cBhvr>
                                        <p:cTn id="33" dur="5000"/>
                                        <p:tgtEl>
                                          <p:spTgt spid="3">
                                            <p:txEl>
                                              <p:pRg st="3" end="3"/>
                                            </p:txEl>
                                          </p:spTgt>
                                        </p:tgtEl>
                                        <p:attrNameLst>
                                          <p:attrName>ppt_h</p:attrName>
                                        </p:attrNameLst>
                                      </p:cBhvr>
                                      <p:tavLst>
                                        <p:tav tm="0">
                                          <p:val>
                                            <p:strVal val="ppt_h"/>
                                          </p:val>
                                        </p:tav>
                                        <p:tav tm="100000">
                                          <p:val>
                                            <p:strVal val="ppt_h"/>
                                          </p:val>
                                        </p:tav>
                                      </p:tavLst>
                                    </p:anim>
                                    <p:animEffect transition="out" filter="fade">
                                      <p:cBhvr>
                                        <p:cTn id="34" dur="5000"/>
                                        <p:tgtEl>
                                          <p:spTgt spid="3">
                                            <p:txEl>
                                              <p:pRg st="3" end="3"/>
                                            </p:txEl>
                                          </p:spTgt>
                                        </p:tgtEl>
                                      </p:cBhvr>
                                    </p:animEffect>
                                    <p:set>
                                      <p:cBhvr>
                                        <p:cTn id="35" dur="1" fill="hold">
                                          <p:stCondLst>
                                            <p:cond delay="4999"/>
                                          </p:stCondLst>
                                        </p:cTn>
                                        <p:tgtEl>
                                          <p:spTgt spid="3">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b="1" dirty="0" smtClean="0">
                <a:latin typeface="Times New Roman" pitchFamily="18" charset="0"/>
                <a:cs typeface="Times New Roman" pitchFamily="18" charset="0"/>
              </a:rPr>
              <a:t>Passive Attack</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81000" y="1066800"/>
            <a:ext cx="8229600" cy="5562600"/>
          </a:xfrm>
        </p:spPr>
        <p:txBody>
          <a:bodyPr>
            <a:normAutofit/>
          </a:bodyPr>
          <a:lstStyle/>
          <a:p>
            <a:r>
              <a:rPr lang="en-US" dirty="0" smtClean="0">
                <a:latin typeface="Times New Roman" pitchFamily="18" charset="0"/>
                <a:cs typeface="Times New Roman" pitchFamily="18" charset="0"/>
              </a:rPr>
              <a:t>Tries to make information from the system or learn from some external people.</a:t>
            </a:r>
          </a:p>
          <a:p>
            <a:r>
              <a:rPr lang="en-US" dirty="0" smtClean="0">
                <a:latin typeface="Times New Roman" pitchFamily="18" charset="0"/>
                <a:cs typeface="Times New Roman" pitchFamily="18" charset="0"/>
              </a:rPr>
              <a:t>Message release, traffic analysis, sniffing and key loggers are some techniques of passive attacks.</a:t>
            </a:r>
          </a:p>
          <a:p>
            <a:pPr lvl="0">
              <a:buNone/>
            </a:pPr>
            <a:r>
              <a:rPr lang="en-US" b="1" dirty="0" smtClean="0">
                <a:latin typeface="Times New Roman" pitchFamily="18" charset="0"/>
                <a:cs typeface="Times New Roman" pitchFamily="18" charset="0"/>
              </a:rPr>
              <a:t>Message release</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Send a message to our friend, we just want that person can read the message. . With the help of some security mechanism, we can avoid the content of messages from being released. </a:t>
            </a:r>
          </a:p>
        </p:txBody>
      </p:sp>
    </p:spTree>
  </p:cSld>
  <p:clrMapOvr>
    <a:masterClrMapping/>
  </p:clrMapOvr>
  <p:transition spd="slow" advTm="30000">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path" presetSubtype="0" accel="50000" decel="50000" fill="hold" grpId="0" nodeType="clickEffect">
                                  <p:stCondLst>
                                    <p:cond delay="0"/>
                                  </p:stCondLst>
                                  <p:childTnLst>
                                    <p:animMotion origin="layout" path="M 0 0  L 0.125 0.12133  L 0.077 0.31733  L -0.077 0.31733  L -0.125 0.12133  L 0 0  Z" pathEditMode="relative" ptsTypes="">
                                      <p:cBhvr>
                                        <p:cTn id="6" dur="2000" fill="hold"/>
                                        <p:tgtEl>
                                          <p:spTgt spid="2"/>
                                        </p:tgtEl>
                                        <p:attrNameLst>
                                          <p:attrName>ppt_x</p:attrName>
                                          <p:attrName>ppt_y</p:attrName>
                                        </p:attrNameLst>
                                      </p:cBhvr>
                                    </p:animMotion>
                                  </p:childTnLst>
                                </p:cTn>
                              </p:par>
                              <p:par>
                                <p:cTn id="7" presetID="15" presetClass="path" presetSubtype="0" accel="50000" decel="50000" fill="hold" grpId="0" nodeType="withEffect">
                                  <p:stCondLst>
                                    <p:cond delay="0"/>
                                  </p:stCondLst>
                                  <p:childTnLst>
                                    <p:animMotion origin="layout" path="M 0 0  L 0.125 0.12133  L 0.077 0.31733  L -0.077 0.31733  L -0.125 0.12133  L 0 0  Z" pathEditMode="relative" ptsTypes="">
                                      <p:cBhvr>
                                        <p:cTn id="8" dur="5000" fill="hold"/>
                                        <p:tgtEl>
                                          <p:spTgt spid="3">
                                            <p:txEl>
                                              <p:pRg st="0" end="0"/>
                                            </p:txEl>
                                          </p:spTgt>
                                        </p:tgtEl>
                                        <p:attrNameLst>
                                          <p:attrName>ppt_x</p:attrName>
                                          <p:attrName>ppt_y</p:attrName>
                                        </p:attrNameLst>
                                      </p:cBhvr>
                                    </p:animMotion>
                                  </p:childTnLst>
                                </p:cTn>
                              </p:par>
                            </p:childTnLst>
                          </p:cTn>
                        </p:par>
                      </p:childTnLst>
                    </p:cTn>
                  </p:par>
                  <p:par>
                    <p:cTn id="9" fill="hold">
                      <p:stCondLst>
                        <p:cond delay="indefinite"/>
                      </p:stCondLst>
                      <p:childTnLst>
                        <p:par>
                          <p:cTn id="10" fill="hold">
                            <p:stCondLst>
                              <p:cond delay="0"/>
                            </p:stCondLst>
                            <p:childTnLst>
                              <p:par>
                                <p:cTn id="11" presetID="15" presetClass="path" presetSubtype="0" accel="50000" decel="50000" fill="hold" grpId="0" nodeType="clickEffect">
                                  <p:stCondLst>
                                    <p:cond delay="0"/>
                                  </p:stCondLst>
                                  <p:childTnLst>
                                    <p:animMotion origin="layout" path="M 0 0  L 0.125 0.12133  L 0.077 0.31733  L -0.077 0.31733  L -0.125 0.12133  L 0 0  Z" pathEditMode="relative" ptsTypes="">
                                      <p:cBhvr>
                                        <p:cTn id="12" dur="5000" fill="hold"/>
                                        <p:tgtEl>
                                          <p:spTgt spid="3">
                                            <p:txEl>
                                              <p:pRg st="1" end="1"/>
                                            </p:txEl>
                                          </p:spTgt>
                                        </p:tgtEl>
                                        <p:attrNameLst>
                                          <p:attrName>ppt_x</p:attrName>
                                          <p:attrName>ppt_y</p:attrName>
                                        </p:attrNameLst>
                                      </p:cBhvr>
                                    </p:animMotion>
                                  </p:childTnLst>
                                </p:cTn>
                              </p:par>
                            </p:childTnLst>
                          </p:cTn>
                        </p:par>
                      </p:childTnLst>
                    </p:cTn>
                  </p:par>
                  <p:par>
                    <p:cTn id="13" fill="hold">
                      <p:stCondLst>
                        <p:cond delay="indefinite"/>
                      </p:stCondLst>
                      <p:childTnLst>
                        <p:par>
                          <p:cTn id="14" fill="hold">
                            <p:stCondLst>
                              <p:cond delay="0"/>
                            </p:stCondLst>
                            <p:childTnLst>
                              <p:par>
                                <p:cTn id="15" presetID="15" presetClass="path" presetSubtype="0" accel="50000" decel="50000" fill="hold" grpId="0" nodeType="clickEffect">
                                  <p:stCondLst>
                                    <p:cond delay="0"/>
                                  </p:stCondLst>
                                  <p:childTnLst>
                                    <p:animMotion origin="layout" path="M 0 0  L 0.125 0.12133  L 0.077 0.31733  L -0.077 0.31733  L -0.125 0.12133  L 0 0  Z" pathEditMode="relative" ptsTypes="">
                                      <p:cBhvr>
                                        <p:cTn id="16" dur="5000" fill="hold"/>
                                        <p:tgtEl>
                                          <p:spTgt spid="3">
                                            <p:txEl>
                                              <p:pRg st="2" end="2"/>
                                            </p:txEl>
                                          </p:spTgt>
                                        </p:tgtEl>
                                        <p:attrNameLst>
                                          <p:attrName>ppt_x</p:attrName>
                                          <p:attrName>ppt_y</p:attrName>
                                        </p:attrNameLst>
                                      </p:cBhvr>
                                    </p:animMotion>
                                  </p:childTnLst>
                                </p:cTn>
                              </p:par>
                            </p:childTnLst>
                          </p:cTn>
                        </p:par>
                      </p:childTnLst>
                    </p:cTn>
                  </p:par>
                  <p:par>
                    <p:cTn id="17" fill="hold">
                      <p:stCondLst>
                        <p:cond delay="indefinite"/>
                      </p:stCondLst>
                      <p:childTnLst>
                        <p:par>
                          <p:cTn id="18" fill="hold">
                            <p:stCondLst>
                              <p:cond delay="0"/>
                            </p:stCondLst>
                            <p:childTnLst>
                              <p:par>
                                <p:cTn id="19" presetID="15" presetClass="path" presetSubtype="0" accel="50000" decel="50000" fill="hold" grpId="0" nodeType="clickEffect">
                                  <p:stCondLst>
                                    <p:cond delay="0"/>
                                  </p:stCondLst>
                                  <p:childTnLst>
                                    <p:animMotion origin="layout" path="M 0 0  L 0.125 0.12133  L 0.077 0.31733  L -0.077 0.31733  L -0.125 0.12133  L 0 0  Z" pathEditMode="relative" ptsTypes="">
                                      <p:cBhvr>
                                        <p:cTn id="20" dur="5000" fill="hold"/>
                                        <p:tgtEl>
                                          <p:spTgt spid="3">
                                            <p:txEl>
                                              <p:pRg st="3" end="3"/>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a:t>
            </a:r>
            <a:endParaRPr lang="en-US" dirty="0"/>
          </a:p>
        </p:txBody>
      </p:sp>
      <p:sp>
        <p:nvSpPr>
          <p:cNvPr id="3" name="Content Placeholder 2"/>
          <p:cNvSpPr>
            <a:spLocks noGrp="1"/>
          </p:cNvSpPr>
          <p:nvPr>
            <p:ph idx="1"/>
          </p:nvPr>
        </p:nvSpPr>
        <p:spPr/>
        <p:txBody>
          <a:bodyPr>
            <a:normAutofit fontScale="85000" lnSpcReduction="20000"/>
          </a:bodyPr>
          <a:lstStyle/>
          <a:p>
            <a:pPr lvl="0">
              <a:buNone/>
            </a:pPr>
            <a:r>
              <a:rPr lang="en-US" b="1" dirty="0" smtClean="0">
                <a:latin typeface="Times New Roman" pitchFamily="18" charset="0"/>
                <a:cs typeface="Times New Roman" pitchFamily="18" charset="0"/>
              </a:rPr>
              <a:t>Traffic analysis</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 attack occurs by observing the exterior traffic attributes. </a:t>
            </a:r>
          </a:p>
          <a:p>
            <a:pPr lvl="0">
              <a:buNone/>
            </a:pPr>
            <a:r>
              <a:rPr lang="en-US" b="1" dirty="0" smtClean="0">
                <a:latin typeface="Times New Roman" pitchFamily="18" charset="0"/>
                <a:cs typeface="Times New Roman" pitchFamily="18" charset="0"/>
              </a:rPr>
              <a:t>Sniffing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 way to resolve the transferred data that has been sent of the sender.</a:t>
            </a:r>
          </a:p>
          <a:p>
            <a:pPr lvl="0">
              <a:buNone/>
            </a:pPr>
            <a:r>
              <a:rPr lang="en-US" b="1" dirty="0" smtClean="0">
                <a:latin typeface="Times New Roman" pitchFamily="18" charset="0"/>
                <a:cs typeface="Times New Roman" pitchFamily="18" charset="0"/>
              </a:rPr>
              <a:t>Key loggers</a:t>
            </a:r>
          </a:p>
          <a:p>
            <a:r>
              <a:rPr lang="en-US" dirty="0" smtClean="0">
                <a:latin typeface="Times New Roman" pitchFamily="18" charset="0"/>
                <a:cs typeface="Times New Roman" pitchFamily="18" charset="0"/>
              </a:rPr>
              <a:t>It's a program running in the background, where everything is keystrokes. When keystrokes are recorded, they are hidden in machine that will be returned later or forwarded not to the attacker. </a:t>
            </a:r>
            <a:endParaRPr lang="en-US" dirty="0" smtClean="0">
              <a:solidFill>
                <a:srgbClr val="FF0000"/>
              </a:solidFill>
              <a:latin typeface="Times New Roman" pitchFamily="18" charset="0"/>
              <a:cs typeface="Times New Roman" pitchFamily="18" charset="0"/>
            </a:endParaRPr>
          </a:p>
          <a:p>
            <a:endParaRPr lang="en-US" dirty="0"/>
          </a:p>
        </p:txBody>
      </p:sp>
    </p:spTree>
  </p:cSld>
  <p:clrMapOvr>
    <a:masterClrMapping/>
  </p:clrMapOvr>
  <p:transition spd="slow" advTm="30000">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0"/>
                                        <p:tgtEl>
                                          <p:spTgt spid="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blinds(horizontal)">
                                      <p:cBhvr>
                                        <p:cTn id="10" dur="5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linds(horizontal)">
                                      <p:cBhvr>
                                        <p:cTn id="15" dur="50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blinds(horizontal)">
                                      <p:cBhvr>
                                        <p:cTn id="20" dur="50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blinds(horizontal)">
                                      <p:cBhvr>
                                        <p:cTn id="25" dur="50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blinds(horizontal)">
                                      <p:cBhvr>
                                        <p:cTn id="30" dur="50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blinds(horizontal)">
                                      <p:cBhvr>
                                        <p:cTn id="35" dur="5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Times New Roman" pitchFamily="18" charset="0"/>
                <a:cs typeface="Times New Roman" pitchFamily="18" charset="0"/>
              </a:rPr>
              <a:t>Principle of security</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r>
              <a:rPr lang="en-US" dirty="0" smtClean="0">
                <a:latin typeface="Times New Roman" pitchFamily="18" charset="0"/>
                <a:cs typeface="Times New Roman" pitchFamily="18" charset="0"/>
              </a:rPr>
              <a:t>Principles of security are as follow:</a:t>
            </a:r>
          </a:p>
          <a:p>
            <a:pPr lvl="0"/>
            <a:r>
              <a:rPr lang="en-US" dirty="0" smtClean="0">
                <a:latin typeface="Times New Roman" pitchFamily="18" charset="0"/>
                <a:cs typeface="Times New Roman" pitchFamily="18" charset="0"/>
              </a:rPr>
              <a:t>Accuracy</a:t>
            </a:r>
          </a:p>
          <a:p>
            <a:pPr lvl="0"/>
            <a:r>
              <a:rPr lang="en-US" dirty="0" smtClean="0">
                <a:latin typeface="Times New Roman" pitchFamily="18" charset="0"/>
                <a:cs typeface="Times New Roman" pitchFamily="18" charset="0"/>
              </a:rPr>
              <a:t>Availability</a:t>
            </a:r>
          </a:p>
          <a:p>
            <a:pPr lvl="0"/>
            <a:r>
              <a:rPr lang="en-US" dirty="0" smtClean="0">
                <a:latin typeface="Times New Roman" pitchFamily="18" charset="0"/>
                <a:cs typeface="Times New Roman" pitchFamily="18" charset="0"/>
              </a:rPr>
              <a:t>Authentication &amp; identification</a:t>
            </a:r>
          </a:p>
          <a:p>
            <a:pPr lvl="0"/>
            <a:r>
              <a:rPr lang="en-US" dirty="0" smtClean="0">
                <a:latin typeface="Times New Roman" pitchFamily="18" charset="0"/>
                <a:cs typeface="Times New Roman" pitchFamily="18" charset="0"/>
              </a:rPr>
              <a:t>Access Control</a:t>
            </a:r>
          </a:p>
          <a:p>
            <a:pPr lvl="0"/>
            <a:r>
              <a:rPr lang="en-US" dirty="0" smtClean="0">
                <a:latin typeface="Times New Roman" pitchFamily="18" charset="0"/>
                <a:cs typeface="Times New Roman" pitchFamily="18" charset="0"/>
              </a:rPr>
              <a:t>Confidentiality</a:t>
            </a:r>
          </a:p>
          <a:p>
            <a:pPr lvl="0"/>
            <a:r>
              <a:rPr lang="en-US" dirty="0" smtClean="0">
                <a:latin typeface="Times New Roman" pitchFamily="18" charset="0"/>
                <a:cs typeface="Times New Roman" pitchFamily="18" charset="0"/>
              </a:rPr>
              <a:t>Integrity</a:t>
            </a:r>
          </a:p>
          <a:p>
            <a:pPr lvl="0"/>
            <a:r>
              <a:rPr lang="en-US" dirty="0" smtClean="0">
                <a:latin typeface="Times New Roman" pitchFamily="18" charset="0"/>
                <a:cs typeface="Times New Roman" pitchFamily="18" charset="0"/>
              </a:rPr>
              <a:t>Non repudiation</a:t>
            </a:r>
          </a:p>
        </p:txBody>
      </p:sp>
    </p:spTree>
  </p:cSld>
  <p:clrMapOvr>
    <a:masterClrMapping/>
  </p:clrMapOvr>
  <p:transition spd="slow" advTm="30000">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xit" presetSubtype="0" fill="hold" grpId="0" nodeType="clickEffect">
                                  <p:stCondLst>
                                    <p:cond delay="0"/>
                                  </p:stCondLst>
                                  <p:childTnLst>
                                    <p:anim calcmode="lin" valueType="num">
                                      <p:cBhvr>
                                        <p:cTn id="6" dur="5000"/>
                                        <p:tgtEl>
                                          <p:spTgt spid="2"/>
                                        </p:tgtEl>
                                        <p:attrNameLst>
                                          <p:attrName>ppt_w</p:attrName>
                                        </p:attrNameLst>
                                      </p:cBhvr>
                                      <p:tavLst>
                                        <p:tav tm="0">
                                          <p:val>
                                            <p:strVal val="ppt_w"/>
                                          </p:val>
                                        </p:tav>
                                        <p:tav tm="100000">
                                          <p:val>
                                            <p:strVal val="ppt_w*0.70"/>
                                          </p:val>
                                        </p:tav>
                                      </p:tavLst>
                                    </p:anim>
                                    <p:anim calcmode="lin" valueType="num">
                                      <p:cBhvr>
                                        <p:cTn id="7" dur="5000"/>
                                        <p:tgtEl>
                                          <p:spTgt spid="2"/>
                                        </p:tgtEl>
                                        <p:attrNameLst>
                                          <p:attrName>ppt_h</p:attrName>
                                        </p:attrNameLst>
                                      </p:cBhvr>
                                      <p:tavLst>
                                        <p:tav tm="0">
                                          <p:val>
                                            <p:strVal val="ppt_h"/>
                                          </p:val>
                                        </p:tav>
                                        <p:tav tm="100000">
                                          <p:val>
                                            <p:strVal val="ppt_h"/>
                                          </p:val>
                                        </p:tav>
                                      </p:tavLst>
                                    </p:anim>
                                    <p:animEffect transition="out" filter="fade">
                                      <p:cBhvr>
                                        <p:cTn id="8" dur="5000"/>
                                        <p:tgtEl>
                                          <p:spTgt spid="2"/>
                                        </p:tgtEl>
                                      </p:cBhvr>
                                    </p:animEffect>
                                    <p:set>
                                      <p:cBhvr>
                                        <p:cTn id="9" dur="1" fill="hold">
                                          <p:stCondLst>
                                            <p:cond delay="4999"/>
                                          </p:stCondLst>
                                        </p:cTn>
                                        <p:tgtEl>
                                          <p:spTgt spid="2"/>
                                        </p:tgtEl>
                                        <p:attrNameLst>
                                          <p:attrName>style.visibility</p:attrName>
                                        </p:attrNameLst>
                                      </p:cBhvr>
                                      <p:to>
                                        <p:strVal val="hidden"/>
                                      </p:to>
                                    </p:set>
                                  </p:childTnLst>
                                </p:cTn>
                              </p:par>
                              <p:par>
                                <p:cTn id="10" presetID="55" presetClass="exit" presetSubtype="0" fill="hold" grpId="0" nodeType="withEffect">
                                  <p:stCondLst>
                                    <p:cond delay="0"/>
                                  </p:stCondLst>
                                  <p:childTnLst>
                                    <p:anim calcmode="lin" valueType="num">
                                      <p:cBhvr>
                                        <p:cTn id="11" dur="5000"/>
                                        <p:tgtEl>
                                          <p:spTgt spid="3">
                                            <p:txEl>
                                              <p:pRg st="0" end="0"/>
                                            </p:txEl>
                                          </p:spTgt>
                                        </p:tgtEl>
                                        <p:attrNameLst>
                                          <p:attrName>ppt_w</p:attrName>
                                        </p:attrNameLst>
                                      </p:cBhvr>
                                      <p:tavLst>
                                        <p:tav tm="0">
                                          <p:val>
                                            <p:strVal val="ppt_w"/>
                                          </p:val>
                                        </p:tav>
                                        <p:tav tm="100000">
                                          <p:val>
                                            <p:strVal val="ppt_w*0.70"/>
                                          </p:val>
                                        </p:tav>
                                      </p:tavLst>
                                    </p:anim>
                                    <p:anim calcmode="lin" valueType="num">
                                      <p:cBhvr>
                                        <p:cTn id="12" dur="5000"/>
                                        <p:tgtEl>
                                          <p:spTgt spid="3">
                                            <p:txEl>
                                              <p:pRg st="0" end="0"/>
                                            </p:txEl>
                                          </p:spTgt>
                                        </p:tgtEl>
                                        <p:attrNameLst>
                                          <p:attrName>ppt_h</p:attrName>
                                        </p:attrNameLst>
                                      </p:cBhvr>
                                      <p:tavLst>
                                        <p:tav tm="0">
                                          <p:val>
                                            <p:strVal val="ppt_h"/>
                                          </p:val>
                                        </p:tav>
                                        <p:tav tm="100000">
                                          <p:val>
                                            <p:strVal val="ppt_h"/>
                                          </p:val>
                                        </p:tav>
                                      </p:tavLst>
                                    </p:anim>
                                    <p:animEffect transition="out" filter="fade">
                                      <p:cBhvr>
                                        <p:cTn id="13" dur="5000"/>
                                        <p:tgtEl>
                                          <p:spTgt spid="3">
                                            <p:txEl>
                                              <p:pRg st="0" end="0"/>
                                            </p:txEl>
                                          </p:spTgt>
                                        </p:tgtEl>
                                      </p:cBhvr>
                                    </p:animEffect>
                                    <p:set>
                                      <p:cBhvr>
                                        <p:cTn id="14" dur="1" fill="hold">
                                          <p:stCondLst>
                                            <p:cond delay="4999"/>
                                          </p:stCondLst>
                                        </p:cTn>
                                        <p:tgtEl>
                                          <p:spTgt spid="3">
                                            <p:txEl>
                                              <p:pRg st="0" end="0"/>
                                            </p:txEl>
                                          </p:spTgt>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55" presetClass="exit" presetSubtype="0" fill="hold" grpId="0" nodeType="clickEffect">
                                  <p:stCondLst>
                                    <p:cond delay="0"/>
                                  </p:stCondLst>
                                  <p:childTnLst>
                                    <p:anim calcmode="lin" valueType="num">
                                      <p:cBhvr>
                                        <p:cTn id="18" dur="5000"/>
                                        <p:tgtEl>
                                          <p:spTgt spid="3">
                                            <p:txEl>
                                              <p:pRg st="1" end="1"/>
                                            </p:txEl>
                                          </p:spTgt>
                                        </p:tgtEl>
                                        <p:attrNameLst>
                                          <p:attrName>ppt_w</p:attrName>
                                        </p:attrNameLst>
                                      </p:cBhvr>
                                      <p:tavLst>
                                        <p:tav tm="0">
                                          <p:val>
                                            <p:strVal val="ppt_w"/>
                                          </p:val>
                                        </p:tav>
                                        <p:tav tm="100000">
                                          <p:val>
                                            <p:strVal val="ppt_w*0.70"/>
                                          </p:val>
                                        </p:tav>
                                      </p:tavLst>
                                    </p:anim>
                                    <p:anim calcmode="lin" valueType="num">
                                      <p:cBhvr>
                                        <p:cTn id="19" dur="5000"/>
                                        <p:tgtEl>
                                          <p:spTgt spid="3">
                                            <p:txEl>
                                              <p:pRg st="1" end="1"/>
                                            </p:txEl>
                                          </p:spTgt>
                                        </p:tgtEl>
                                        <p:attrNameLst>
                                          <p:attrName>ppt_h</p:attrName>
                                        </p:attrNameLst>
                                      </p:cBhvr>
                                      <p:tavLst>
                                        <p:tav tm="0">
                                          <p:val>
                                            <p:strVal val="ppt_h"/>
                                          </p:val>
                                        </p:tav>
                                        <p:tav tm="100000">
                                          <p:val>
                                            <p:strVal val="ppt_h"/>
                                          </p:val>
                                        </p:tav>
                                      </p:tavLst>
                                    </p:anim>
                                    <p:animEffect transition="out" filter="fade">
                                      <p:cBhvr>
                                        <p:cTn id="20" dur="5000"/>
                                        <p:tgtEl>
                                          <p:spTgt spid="3">
                                            <p:txEl>
                                              <p:pRg st="1" end="1"/>
                                            </p:txEl>
                                          </p:spTgt>
                                        </p:tgtEl>
                                      </p:cBhvr>
                                    </p:animEffect>
                                    <p:set>
                                      <p:cBhvr>
                                        <p:cTn id="21" dur="1" fill="hold">
                                          <p:stCondLst>
                                            <p:cond delay="4999"/>
                                          </p:stCondLst>
                                        </p:cTn>
                                        <p:tgtEl>
                                          <p:spTgt spid="3">
                                            <p:txEl>
                                              <p:pRg st="1" end="1"/>
                                            </p:txEl>
                                          </p:spTgt>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55" presetClass="exit" presetSubtype="0" fill="hold" grpId="0" nodeType="clickEffect">
                                  <p:stCondLst>
                                    <p:cond delay="0"/>
                                  </p:stCondLst>
                                  <p:childTnLst>
                                    <p:anim calcmode="lin" valueType="num">
                                      <p:cBhvr>
                                        <p:cTn id="25" dur="5000"/>
                                        <p:tgtEl>
                                          <p:spTgt spid="3">
                                            <p:txEl>
                                              <p:pRg st="2" end="2"/>
                                            </p:txEl>
                                          </p:spTgt>
                                        </p:tgtEl>
                                        <p:attrNameLst>
                                          <p:attrName>ppt_w</p:attrName>
                                        </p:attrNameLst>
                                      </p:cBhvr>
                                      <p:tavLst>
                                        <p:tav tm="0">
                                          <p:val>
                                            <p:strVal val="ppt_w"/>
                                          </p:val>
                                        </p:tav>
                                        <p:tav tm="100000">
                                          <p:val>
                                            <p:strVal val="ppt_w*0.70"/>
                                          </p:val>
                                        </p:tav>
                                      </p:tavLst>
                                    </p:anim>
                                    <p:anim calcmode="lin" valueType="num">
                                      <p:cBhvr>
                                        <p:cTn id="26" dur="5000"/>
                                        <p:tgtEl>
                                          <p:spTgt spid="3">
                                            <p:txEl>
                                              <p:pRg st="2" end="2"/>
                                            </p:txEl>
                                          </p:spTgt>
                                        </p:tgtEl>
                                        <p:attrNameLst>
                                          <p:attrName>ppt_h</p:attrName>
                                        </p:attrNameLst>
                                      </p:cBhvr>
                                      <p:tavLst>
                                        <p:tav tm="0">
                                          <p:val>
                                            <p:strVal val="ppt_h"/>
                                          </p:val>
                                        </p:tav>
                                        <p:tav tm="100000">
                                          <p:val>
                                            <p:strVal val="ppt_h"/>
                                          </p:val>
                                        </p:tav>
                                      </p:tavLst>
                                    </p:anim>
                                    <p:animEffect transition="out" filter="fade">
                                      <p:cBhvr>
                                        <p:cTn id="27" dur="5000"/>
                                        <p:tgtEl>
                                          <p:spTgt spid="3">
                                            <p:txEl>
                                              <p:pRg st="2" end="2"/>
                                            </p:txEl>
                                          </p:spTgt>
                                        </p:tgtEl>
                                      </p:cBhvr>
                                    </p:animEffect>
                                    <p:set>
                                      <p:cBhvr>
                                        <p:cTn id="28" dur="1" fill="hold">
                                          <p:stCondLst>
                                            <p:cond delay="4999"/>
                                          </p:stCondLst>
                                        </p:cTn>
                                        <p:tgtEl>
                                          <p:spTgt spid="3">
                                            <p:txEl>
                                              <p:pRg st="2" end="2"/>
                                            </p:txEl>
                                          </p:spTgt>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55" presetClass="exit" presetSubtype="0" fill="hold" grpId="0" nodeType="clickEffect">
                                  <p:stCondLst>
                                    <p:cond delay="0"/>
                                  </p:stCondLst>
                                  <p:childTnLst>
                                    <p:anim calcmode="lin" valueType="num">
                                      <p:cBhvr>
                                        <p:cTn id="32" dur="5000"/>
                                        <p:tgtEl>
                                          <p:spTgt spid="3">
                                            <p:txEl>
                                              <p:pRg st="3" end="3"/>
                                            </p:txEl>
                                          </p:spTgt>
                                        </p:tgtEl>
                                        <p:attrNameLst>
                                          <p:attrName>ppt_w</p:attrName>
                                        </p:attrNameLst>
                                      </p:cBhvr>
                                      <p:tavLst>
                                        <p:tav tm="0">
                                          <p:val>
                                            <p:strVal val="ppt_w"/>
                                          </p:val>
                                        </p:tav>
                                        <p:tav tm="100000">
                                          <p:val>
                                            <p:strVal val="ppt_w*0.70"/>
                                          </p:val>
                                        </p:tav>
                                      </p:tavLst>
                                    </p:anim>
                                    <p:anim calcmode="lin" valueType="num">
                                      <p:cBhvr>
                                        <p:cTn id="33" dur="5000"/>
                                        <p:tgtEl>
                                          <p:spTgt spid="3">
                                            <p:txEl>
                                              <p:pRg st="3" end="3"/>
                                            </p:txEl>
                                          </p:spTgt>
                                        </p:tgtEl>
                                        <p:attrNameLst>
                                          <p:attrName>ppt_h</p:attrName>
                                        </p:attrNameLst>
                                      </p:cBhvr>
                                      <p:tavLst>
                                        <p:tav tm="0">
                                          <p:val>
                                            <p:strVal val="ppt_h"/>
                                          </p:val>
                                        </p:tav>
                                        <p:tav tm="100000">
                                          <p:val>
                                            <p:strVal val="ppt_h"/>
                                          </p:val>
                                        </p:tav>
                                      </p:tavLst>
                                    </p:anim>
                                    <p:animEffect transition="out" filter="fade">
                                      <p:cBhvr>
                                        <p:cTn id="34" dur="5000"/>
                                        <p:tgtEl>
                                          <p:spTgt spid="3">
                                            <p:txEl>
                                              <p:pRg st="3" end="3"/>
                                            </p:txEl>
                                          </p:spTgt>
                                        </p:tgtEl>
                                      </p:cBhvr>
                                    </p:animEffect>
                                    <p:set>
                                      <p:cBhvr>
                                        <p:cTn id="35" dur="1" fill="hold">
                                          <p:stCondLst>
                                            <p:cond delay="4999"/>
                                          </p:stCondLst>
                                        </p:cTn>
                                        <p:tgtEl>
                                          <p:spTgt spid="3">
                                            <p:txEl>
                                              <p:pRg st="3" end="3"/>
                                            </p:txEl>
                                          </p:spTgt>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55" presetClass="exit" presetSubtype="0" fill="hold" grpId="0" nodeType="clickEffect">
                                  <p:stCondLst>
                                    <p:cond delay="0"/>
                                  </p:stCondLst>
                                  <p:childTnLst>
                                    <p:anim calcmode="lin" valueType="num">
                                      <p:cBhvr>
                                        <p:cTn id="39" dur="5000"/>
                                        <p:tgtEl>
                                          <p:spTgt spid="3">
                                            <p:txEl>
                                              <p:pRg st="4" end="4"/>
                                            </p:txEl>
                                          </p:spTgt>
                                        </p:tgtEl>
                                        <p:attrNameLst>
                                          <p:attrName>ppt_w</p:attrName>
                                        </p:attrNameLst>
                                      </p:cBhvr>
                                      <p:tavLst>
                                        <p:tav tm="0">
                                          <p:val>
                                            <p:strVal val="ppt_w"/>
                                          </p:val>
                                        </p:tav>
                                        <p:tav tm="100000">
                                          <p:val>
                                            <p:strVal val="ppt_w*0.70"/>
                                          </p:val>
                                        </p:tav>
                                      </p:tavLst>
                                    </p:anim>
                                    <p:anim calcmode="lin" valueType="num">
                                      <p:cBhvr>
                                        <p:cTn id="40" dur="5000"/>
                                        <p:tgtEl>
                                          <p:spTgt spid="3">
                                            <p:txEl>
                                              <p:pRg st="4" end="4"/>
                                            </p:txEl>
                                          </p:spTgt>
                                        </p:tgtEl>
                                        <p:attrNameLst>
                                          <p:attrName>ppt_h</p:attrName>
                                        </p:attrNameLst>
                                      </p:cBhvr>
                                      <p:tavLst>
                                        <p:tav tm="0">
                                          <p:val>
                                            <p:strVal val="ppt_h"/>
                                          </p:val>
                                        </p:tav>
                                        <p:tav tm="100000">
                                          <p:val>
                                            <p:strVal val="ppt_h"/>
                                          </p:val>
                                        </p:tav>
                                      </p:tavLst>
                                    </p:anim>
                                    <p:animEffect transition="out" filter="fade">
                                      <p:cBhvr>
                                        <p:cTn id="41" dur="5000"/>
                                        <p:tgtEl>
                                          <p:spTgt spid="3">
                                            <p:txEl>
                                              <p:pRg st="4" end="4"/>
                                            </p:txEl>
                                          </p:spTgt>
                                        </p:tgtEl>
                                      </p:cBhvr>
                                    </p:animEffect>
                                    <p:set>
                                      <p:cBhvr>
                                        <p:cTn id="42" dur="1" fill="hold">
                                          <p:stCondLst>
                                            <p:cond delay="4999"/>
                                          </p:stCondLst>
                                        </p:cTn>
                                        <p:tgtEl>
                                          <p:spTgt spid="3">
                                            <p:txEl>
                                              <p:pRg st="4" end="4"/>
                                            </p:txEl>
                                          </p:spTgt>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55" presetClass="exit" presetSubtype="0" fill="hold" grpId="0" nodeType="clickEffect">
                                  <p:stCondLst>
                                    <p:cond delay="0"/>
                                  </p:stCondLst>
                                  <p:childTnLst>
                                    <p:anim calcmode="lin" valueType="num">
                                      <p:cBhvr>
                                        <p:cTn id="46" dur="5000"/>
                                        <p:tgtEl>
                                          <p:spTgt spid="3">
                                            <p:txEl>
                                              <p:pRg st="5" end="5"/>
                                            </p:txEl>
                                          </p:spTgt>
                                        </p:tgtEl>
                                        <p:attrNameLst>
                                          <p:attrName>ppt_w</p:attrName>
                                        </p:attrNameLst>
                                      </p:cBhvr>
                                      <p:tavLst>
                                        <p:tav tm="0">
                                          <p:val>
                                            <p:strVal val="ppt_w"/>
                                          </p:val>
                                        </p:tav>
                                        <p:tav tm="100000">
                                          <p:val>
                                            <p:strVal val="ppt_w*0.70"/>
                                          </p:val>
                                        </p:tav>
                                      </p:tavLst>
                                    </p:anim>
                                    <p:anim calcmode="lin" valueType="num">
                                      <p:cBhvr>
                                        <p:cTn id="47" dur="5000"/>
                                        <p:tgtEl>
                                          <p:spTgt spid="3">
                                            <p:txEl>
                                              <p:pRg st="5" end="5"/>
                                            </p:txEl>
                                          </p:spTgt>
                                        </p:tgtEl>
                                        <p:attrNameLst>
                                          <p:attrName>ppt_h</p:attrName>
                                        </p:attrNameLst>
                                      </p:cBhvr>
                                      <p:tavLst>
                                        <p:tav tm="0">
                                          <p:val>
                                            <p:strVal val="ppt_h"/>
                                          </p:val>
                                        </p:tav>
                                        <p:tav tm="100000">
                                          <p:val>
                                            <p:strVal val="ppt_h"/>
                                          </p:val>
                                        </p:tav>
                                      </p:tavLst>
                                    </p:anim>
                                    <p:animEffect transition="out" filter="fade">
                                      <p:cBhvr>
                                        <p:cTn id="48" dur="5000"/>
                                        <p:tgtEl>
                                          <p:spTgt spid="3">
                                            <p:txEl>
                                              <p:pRg st="5" end="5"/>
                                            </p:txEl>
                                          </p:spTgt>
                                        </p:tgtEl>
                                      </p:cBhvr>
                                    </p:animEffect>
                                    <p:set>
                                      <p:cBhvr>
                                        <p:cTn id="49" dur="1" fill="hold">
                                          <p:stCondLst>
                                            <p:cond delay="4999"/>
                                          </p:stCondLst>
                                        </p:cTn>
                                        <p:tgtEl>
                                          <p:spTgt spid="3">
                                            <p:txEl>
                                              <p:pRg st="5" end="5"/>
                                            </p:txEl>
                                          </p:spTgt>
                                        </p:tgtEl>
                                        <p:attrNameLst>
                                          <p:attrName>style.visibility</p:attrName>
                                        </p:attrNameLst>
                                      </p:cBhvr>
                                      <p:to>
                                        <p:strVal val="hidden"/>
                                      </p:to>
                                    </p:set>
                                  </p:childTnLst>
                                </p:cTn>
                              </p:par>
                            </p:childTnLst>
                          </p:cTn>
                        </p:par>
                      </p:childTnLst>
                    </p:cTn>
                  </p:par>
                  <p:par>
                    <p:cTn id="50" fill="hold">
                      <p:stCondLst>
                        <p:cond delay="indefinite"/>
                      </p:stCondLst>
                      <p:childTnLst>
                        <p:par>
                          <p:cTn id="51" fill="hold">
                            <p:stCondLst>
                              <p:cond delay="0"/>
                            </p:stCondLst>
                            <p:childTnLst>
                              <p:par>
                                <p:cTn id="52" presetID="55" presetClass="exit" presetSubtype="0" fill="hold" grpId="0" nodeType="clickEffect">
                                  <p:stCondLst>
                                    <p:cond delay="0"/>
                                  </p:stCondLst>
                                  <p:childTnLst>
                                    <p:anim calcmode="lin" valueType="num">
                                      <p:cBhvr>
                                        <p:cTn id="53" dur="5000"/>
                                        <p:tgtEl>
                                          <p:spTgt spid="3">
                                            <p:txEl>
                                              <p:pRg st="6" end="6"/>
                                            </p:txEl>
                                          </p:spTgt>
                                        </p:tgtEl>
                                        <p:attrNameLst>
                                          <p:attrName>ppt_w</p:attrName>
                                        </p:attrNameLst>
                                      </p:cBhvr>
                                      <p:tavLst>
                                        <p:tav tm="0">
                                          <p:val>
                                            <p:strVal val="ppt_w"/>
                                          </p:val>
                                        </p:tav>
                                        <p:tav tm="100000">
                                          <p:val>
                                            <p:strVal val="ppt_w*0.70"/>
                                          </p:val>
                                        </p:tav>
                                      </p:tavLst>
                                    </p:anim>
                                    <p:anim calcmode="lin" valueType="num">
                                      <p:cBhvr>
                                        <p:cTn id="54" dur="5000"/>
                                        <p:tgtEl>
                                          <p:spTgt spid="3">
                                            <p:txEl>
                                              <p:pRg st="6" end="6"/>
                                            </p:txEl>
                                          </p:spTgt>
                                        </p:tgtEl>
                                        <p:attrNameLst>
                                          <p:attrName>ppt_h</p:attrName>
                                        </p:attrNameLst>
                                      </p:cBhvr>
                                      <p:tavLst>
                                        <p:tav tm="0">
                                          <p:val>
                                            <p:strVal val="ppt_h"/>
                                          </p:val>
                                        </p:tav>
                                        <p:tav tm="100000">
                                          <p:val>
                                            <p:strVal val="ppt_h"/>
                                          </p:val>
                                        </p:tav>
                                      </p:tavLst>
                                    </p:anim>
                                    <p:animEffect transition="out" filter="fade">
                                      <p:cBhvr>
                                        <p:cTn id="55" dur="5000"/>
                                        <p:tgtEl>
                                          <p:spTgt spid="3">
                                            <p:txEl>
                                              <p:pRg st="6" end="6"/>
                                            </p:txEl>
                                          </p:spTgt>
                                        </p:tgtEl>
                                      </p:cBhvr>
                                    </p:animEffect>
                                    <p:set>
                                      <p:cBhvr>
                                        <p:cTn id="56" dur="1" fill="hold">
                                          <p:stCondLst>
                                            <p:cond delay="4999"/>
                                          </p:stCondLst>
                                        </p:cTn>
                                        <p:tgtEl>
                                          <p:spTgt spid="3">
                                            <p:txEl>
                                              <p:pRg st="6" end="6"/>
                                            </p:txEl>
                                          </p:spTgt>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55" presetClass="exit" presetSubtype="0" fill="hold" grpId="0" nodeType="clickEffect">
                                  <p:stCondLst>
                                    <p:cond delay="0"/>
                                  </p:stCondLst>
                                  <p:childTnLst>
                                    <p:anim calcmode="lin" valueType="num">
                                      <p:cBhvr>
                                        <p:cTn id="60" dur="5000"/>
                                        <p:tgtEl>
                                          <p:spTgt spid="3">
                                            <p:txEl>
                                              <p:pRg st="7" end="7"/>
                                            </p:txEl>
                                          </p:spTgt>
                                        </p:tgtEl>
                                        <p:attrNameLst>
                                          <p:attrName>ppt_w</p:attrName>
                                        </p:attrNameLst>
                                      </p:cBhvr>
                                      <p:tavLst>
                                        <p:tav tm="0">
                                          <p:val>
                                            <p:strVal val="ppt_w"/>
                                          </p:val>
                                        </p:tav>
                                        <p:tav tm="100000">
                                          <p:val>
                                            <p:strVal val="ppt_w*0.70"/>
                                          </p:val>
                                        </p:tav>
                                      </p:tavLst>
                                    </p:anim>
                                    <p:anim calcmode="lin" valueType="num">
                                      <p:cBhvr>
                                        <p:cTn id="61" dur="5000"/>
                                        <p:tgtEl>
                                          <p:spTgt spid="3">
                                            <p:txEl>
                                              <p:pRg st="7" end="7"/>
                                            </p:txEl>
                                          </p:spTgt>
                                        </p:tgtEl>
                                        <p:attrNameLst>
                                          <p:attrName>ppt_h</p:attrName>
                                        </p:attrNameLst>
                                      </p:cBhvr>
                                      <p:tavLst>
                                        <p:tav tm="0">
                                          <p:val>
                                            <p:strVal val="ppt_h"/>
                                          </p:val>
                                        </p:tav>
                                        <p:tav tm="100000">
                                          <p:val>
                                            <p:strVal val="ppt_h"/>
                                          </p:val>
                                        </p:tav>
                                      </p:tavLst>
                                    </p:anim>
                                    <p:animEffect transition="out" filter="fade">
                                      <p:cBhvr>
                                        <p:cTn id="62" dur="5000"/>
                                        <p:tgtEl>
                                          <p:spTgt spid="3">
                                            <p:txEl>
                                              <p:pRg st="7" end="7"/>
                                            </p:txEl>
                                          </p:spTgt>
                                        </p:tgtEl>
                                      </p:cBhvr>
                                    </p:animEffect>
                                    <p:set>
                                      <p:cBhvr>
                                        <p:cTn id="63" dur="1" fill="hold">
                                          <p:stCondLst>
                                            <p:cond delay="4999"/>
                                          </p:stCondLst>
                                        </p:cTn>
                                        <p:tgtEl>
                                          <p:spTgt spid="3">
                                            <p:txEl>
                                              <p:pRg st="7" end="7"/>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Vulnerabilities of network security</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dirty="0" smtClean="0">
                <a:latin typeface="Times New Roman" pitchFamily="18" charset="0"/>
                <a:cs typeface="Times New Roman" pitchFamily="18" charset="0"/>
              </a:rPr>
              <a:t>The networks are usually deliberate due to one or all of the three major vulnerabilities or weaknesses:</a:t>
            </a:r>
          </a:p>
          <a:p>
            <a:r>
              <a:rPr lang="en-US" b="1" dirty="0" smtClean="0">
                <a:latin typeface="Times New Roman" pitchFamily="18" charset="0"/>
                <a:cs typeface="Times New Roman" pitchFamily="18" charset="0"/>
              </a:rPr>
              <a:t>Technological weaknesses</a:t>
            </a:r>
          </a:p>
          <a:p>
            <a:pPr>
              <a:buNone/>
            </a:pPr>
            <a:r>
              <a:rPr lang="en-US" dirty="0" smtClean="0">
                <a:latin typeface="Times New Roman" pitchFamily="18" charset="0"/>
                <a:cs typeface="Times New Roman" pitchFamily="18" charset="0"/>
              </a:rPr>
              <a:t>These include weak vulnerabilities in TCP / IP protocols, weak operating vulnerabilities and weak vulnerabilities on network equipment.</a:t>
            </a:r>
          </a:p>
          <a:p>
            <a:endParaRPr lang="en-US" dirty="0">
              <a:latin typeface="Times New Roman" pitchFamily="18" charset="0"/>
              <a:cs typeface="Times New Roman" pitchFamily="18" charset="0"/>
            </a:endParaRPr>
          </a:p>
        </p:txBody>
      </p:sp>
    </p:spTree>
  </p:cSld>
  <p:clrMapOvr>
    <a:masterClrMapping/>
  </p:clrMapOvr>
  <p:transition spd="slow" advTm="30000">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5000" fill="hold"/>
                                        <p:tgtEl>
                                          <p:spTgt spid="2"/>
                                        </p:tgtEl>
                                      </p:cBhvr>
                                      <p:by x="75000" y="75000"/>
                                    </p:animScale>
                                  </p:childTnLst>
                                </p:cTn>
                              </p:par>
                              <p:par>
                                <p:cTn id="7" presetID="6" presetClass="emph" presetSubtype="0" fill="hold" grpId="0" nodeType="withEffect">
                                  <p:stCondLst>
                                    <p:cond delay="0"/>
                                  </p:stCondLst>
                                  <p:childTnLst>
                                    <p:animScale>
                                      <p:cBhvr>
                                        <p:cTn id="8" dur="5000" fill="hold"/>
                                        <p:tgtEl>
                                          <p:spTgt spid="3">
                                            <p:txEl>
                                              <p:pRg st="0" end="0"/>
                                            </p:txEl>
                                          </p:spTgt>
                                        </p:tgtEl>
                                      </p:cBhvr>
                                      <p:by x="75000" y="75000"/>
                                    </p:animScale>
                                  </p:childTnLst>
                                </p:cTn>
                              </p:par>
                            </p:childTnLst>
                          </p:cTn>
                        </p:par>
                      </p:childTnLst>
                    </p:cTn>
                  </p:par>
                  <p:par>
                    <p:cTn id="9" fill="hold">
                      <p:stCondLst>
                        <p:cond delay="indefinite"/>
                      </p:stCondLst>
                      <p:childTnLst>
                        <p:par>
                          <p:cTn id="10" fill="hold">
                            <p:stCondLst>
                              <p:cond delay="0"/>
                            </p:stCondLst>
                            <p:childTnLst>
                              <p:par>
                                <p:cTn id="11" presetID="6" presetClass="emph" presetSubtype="0" fill="hold" grpId="0" nodeType="clickEffect">
                                  <p:stCondLst>
                                    <p:cond delay="0"/>
                                  </p:stCondLst>
                                  <p:childTnLst>
                                    <p:animScale>
                                      <p:cBhvr>
                                        <p:cTn id="12" dur="5000" fill="hold"/>
                                        <p:tgtEl>
                                          <p:spTgt spid="3">
                                            <p:txEl>
                                              <p:pRg st="1" end="1"/>
                                            </p:txEl>
                                          </p:spTgt>
                                        </p:tgtEl>
                                      </p:cBhvr>
                                      <p:by x="75000" y="75000"/>
                                    </p:animScale>
                                  </p:childTnLst>
                                </p:cTn>
                              </p:par>
                            </p:childTnLst>
                          </p:cTn>
                        </p:par>
                      </p:childTnLst>
                    </p:cTn>
                  </p:par>
                  <p:par>
                    <p:cTn id="13" fill="hold">
                      <p:stCondLst>
                        <p:cond delay="indefinite"/>
                      </p:stCondLst>
                      <p:childTnLst>
                        <p:par>
                          <p:cTn id="14" fill="hold">
                            <p:stCondLst>
                              <p:cond delay="0"/>
                            </p:stCondLst>
                            <p:childTnLst>
                              <p:par>
                                <p:cTn id="15" presetID="6" presetClass="emph" presetSubtype="0" fill="hold" grpId="0" nodeType="clickEffect">
                                  <p:stCondLst>
                                    <p:cond delay="0"/>
                                  </p:stCondLst>
                                  <p:childTnLst>
                                    <p:animScale>
                                      <p:cBhvr>
                                        <p:cTn id="16" dur="5000" fill="hold"/>
                                        <p:tgtEl>
                                          <p:spTgt spid="3">
                                            <p:txEl>
                                              <p:pRg st="2" end="2"/>
                                            </p:txEl>
                                          </p:spTgt>
                                        </p:tgtEl>
                                      </p:cBhvr>
                                      <p:by x="75000" y="7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a:t>
            </a:r>
            <a:endParaRPr lang="en-US" dirty="0"/>
          </a:p>
        </p:txBody>
      </p:sp>
      <p:sp>
        <p:nvSpPr>
          <p:cNvPr id="3" name="Content Placeholder 2"/>
          <p:cNvSpPr>
            <a:spLocks noGrp="1"/>
          </p:cNvSpPr>
          <p:nvPr>
            <p:ph idx="1"/>
          </p:nvPr>
        </p:nvSpPr>
        <p:spPr/>
        <p:txBody>
          <a:bodyPr/>
          <a:lstStyle/>
          <a:p>
            <a:r>
              <a:rPr lang="en-US" b="1" dirty="0" smtClean="0">
                <a:latin typeface="Times New Roman" pitchFamily="18" charset="0"/>
                <a:cs typeface="Times New Roman" pitchFamily="18" charset="0"/>
              </a:rPr>
              <a:t>Conformity vulnerabilities</a:t>
            </a:r>
          </a:p>
          <a:p>
            <a:pPr>
              <a:buNone/>
            </a:pPr>
            <a:r>
              <a:rPr lang="en-US" dirty="0" smtClean="0">
                <a:latin typeface="Times New Roman" pitchFamily="18" charset="0"/>
                <a:cs typeface="Times New Roman" pitchFamily="18" charset="0"/>
              </a:rPr>
              <a:t>Network operators or network engineers need to know the arrangements of security vulnerabilities and configure their computer and network devices correctly to recover.</a:t>
            </a:r>
          </a:p>
          <a:p>
            <a:r>
              <a:rPr lang="en-US" b="1" dirty="0" smtClean="0">
                <a:latin typeface="Times New Roman" pitchFamily="18" charset="0"/>
                <a:cs typeface="Times New Roman" pitchFamily="18" charset="0"/>
              </a:rPr>
              <a:t>Security problems</a:t>
            </a:r>
          </a:p>
          <a:p>
            <a:pPr>
              <a:buNone/>
            </a:pPr>
            <a:r>
              <a:rPr lang="en-US" dirty="0" smtClean="0">
                <a:latin typeface="Times New Roman" pitchFamily="18" charset="0"/>
                <a:cs typeface="Times New Roman" pitchFamily="18" charset="0"/>
              </a:rPr>
              <a:t>Security policy vulnerabilities can cause unexpected security threats. </a:t>
            </a:r>
            <a:endParaRPr lang="en-US" b="1" dirty="0" smtClean="0">
              <a:latin typeface="Times New Roman" pitchFamily="18" charset="0"/>
              <a:cs typeface="Times New Roman" pitchFamily="18" charset="0"/>
            </a:endParaRPr>
          </a:p>
          <a:p>
            <a:endParaRPr lang="en-US" dirty="0"/>
          </a:p>
        </p:txBody>
      </p:sp>
    </p:spTree>
  </p:cSld>
  <p:clrMapOvr>
    <a:masterClrMapping/>
  </p:clrMapOvr>
  <p:transition spd="slow" advTm="30000">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xit" presetSubtype="16" fill="hold" grpId="0" nodeType="clickEffect">
                                  <p:stCondLst>
                                    <p:cond delay="0"/>
                                  </p:stCondLst>
                                  <p:childTnLst>
                                    <p:animEffect transition="out" filter="diamond(in)">
                                      <p:cBhvr>
                                        <p:cTn id="6" dur="5000"/>
                                        <p:tgtEl>
                                          <p:spTgt spid="2"/>
                                        </p:tgtEl>
                                      </p:cBhvr>
                                    </p:animEffect>
                                    <p:set>
                                      <p:cBhvr>
                                        <p:cTn id="7" dur="1" fill="hold">
                                          <p:stCondLst>
                                            <p:cond delay="4999"/>
                                          </p:stCondLst>
                                        </p:cTn>
                                        <p:tgtEl>
                                          <p:spTgt spid="2"/>
                                        </p:tgtEl>
                                        <p:attrNameLst>
                                          <p:attrName>style.visibility</p:attrName>
                                        </p:attrNameLst>
                                      </p:cBhvr>
                                      <p:to>
                                        <p:strVal val="hidden"/>
                                      </p:to>
                                    </p:set>
                                  </p:childTnLst>
                                </p:cTn>
                              </p:par>
                              <p:par>
                                <p:cTn id="8" presetID="8" presetClass="exit" presetSubtype="16" fill="hold" grpId="0" nodeType="withEffect">
                                  <p:stCondLst>
                                    <p:cond delay="0"/>
                                  </p:stCondLst>
                                  <p:childTnLst>
                                    <p:animEffect transition="out" filter="diamond(in)">
                                      <p:cBhvr>
                                        <p:cTn id="9" dur="5000"/>
                                        <p:tgtEl>
                                          <p:spTgt spid="3">
                                            <p:txEl>
                                              <p:pRg st="0" end="0"/>
                                            </p:txEl>
                                          </p:spTgt>
                                        </p:tgtEl>
                                      </p:cBhvr>
                                    </p:animEffect>
                                    <p:set>
                                      <p:cBhvr>
                                        <p:cTn id="10" dur="1" fill="hold">
                                          <p:stCondLst>
                                            <p:cond delay="4999"/>
                                          </p:stCondLst>
                                        </p:cTn>
                                        <p:tgtEl>
                                          <p:spTgt spid="3">
                                            <p:txEl>
                                              <p:pRg st="0" end="0"/>
                                            </p:txEl>
                                          </p:spTgt>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8" presetClass="exit" presetSubtype="16" fill="hold" grpId="0" nodeType="clickEffect">
                                  <p:stCondLst>
                                    <p:cond delay="0"/>
                                  </p:stCondLst>
                                  <p:childTnLst>
                                    <p:animEffect transition="out" filter="diamond(in)">
                                      <p:cBhvr>
                                        <p:cTn id="14" dur="5000"/>
                                        <p:tgtEl>
                                          <p:spTgt spid="3">
                                            <p:txEl>
                                              <p:pRg st="1" end="1"/>
                                            </p:txEl>
                                          </p:spTgt>
                                        </p:tgtEl>
                                      </p:cBhvr>
                                    </p:animEffect>
                                    <p:set>
                                      <p:cBhvr>
                                        <p:cTn id="15" dur="1" fill="hold">
                                          <p:stCondLst>
                                            <p:cond delay="4999"/>
                                          </p:stCondLst>
                                        </p:cTn>
                                        <p:tgtEl>
                                          <p:spTgt spid="3">
                                            <p:txEl>
                                              <p:pRg st="1" end="1"/>
                                            </p:txEl>
                                          </p:spTgt>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8" presetClass="exit" presetSubtype="16" fill="hold" grpId="0" nodeType="clickEffect">
                                  <p:stCondLst>
                                    <p:cond delay="0"/>
                                  </p:stCondLst>
                                  <p:childTnLst>
                                    <p:animEffect transition="out" filter="diamond(in)">
                                      <p:cBhvr>
                                        <p:cTn id="19" dur="5000"/>
                                        <p:tgtEl>
                                          <p:spTgt spid="3">
                                            <p:txEl>
                                              <p:pRg st="2" end="2"/>
                                            </p:txEl>
                                          </p:spTgt>
                                        </p:tgtEl>
                                      </p:cBhvr>
                                    </p:animEffect>
                                    <p:set>
                                      <p:cBhvr>
                                        <p:cTn id="20" dur="1" fill="hold">
                                          <p:stCondLst>
                                            <p:cond delay="4999"/>
                                          </p:stCondLst>
                                        </p:cTn>
                                        <p:tgtEl>
                                          <p:spTgt spid="3">
                                            <p:txEl>
                                              <p:pRg st="2" end="2"/>
                                            </p:txEl>
                                          </p:spTgt>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8" presetClass="exit" presetSubtype="16" fill="hold" grpId="0" nodeType="clickEffect">
                                  <p:stCondLst>
                                    <p:cond delay="0"/>
                                  </p:stCondLst>
                                  <p:childTnLst>
                                    <p:animEffect transition="out" filter="diamond(in)">
                                      <p:cBhvr>
                                        <p:cTn id="24" dur="5000"/>
                                        <p:tgtEl>
                                          <p:spTgt spid="3">
                                            <p:txEl>
                                              <p:pRg st="3" end="3"/>
                                            </p:txEl>
                                          </p:spTgt>
                                        </p:tgtEl>
                                      </p:cBhvr>
                                    </p:animEffect>
                                    <p:set>
                                      <p:cBhvr>
                                        <p:cTn id="25" dur="1" fill="hold">
                                          <p:stCondLst>
                                            <p:cond delay="4999"/>
                                          </p:stCondLst>
                                        </p:cTn>
                                        <p:tgtEl>
                                          <p:spTgt spid="3">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Times New Roman" pitchFamily="18" charset="0"/>
                <a:cs typeface="Times New Roman" pitchFamily="18" charset="0"/>
              </a:rPr>
              <a:t>Conclusion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r>
              <a:rPr lang="en-US" dirty="0" smtClean="0">
                <a:latin typeface="Times New Roman" pitchFamily="18" charset="0"/>
                <a:cs typeface="Times New Roman" pitchFamily="18" charset="0"/>
              </a:rPr>
              <a:t>Security is a very important and essential issue. Everyone has a different idea about security ' rules, and which level of risk is tolerable. There are various types of attacks on the network security and these are also growing with progress and the growing use of the internet. In this article mention the different types of attacks that invade our system. There is also mention some principles of security. This assessment is useful to learn more about network vulnerabilities. Network security Problems can be resolved through the soft areas displayed on each network.</a:t>
            </a:r>
          </a:p>
          <a:p>
            <a:endParaRPr lang="en-US" dirty="0">
              <a:latin typeface="Times New Roman" pitchFamily="18" charset="0"/>
              <a:cs typeface="Times New Roman" pitchFamily="18" charset="0"/>
            </a:endParaRPr>
          </a:p>
        </p:txBody>
      </p:sp>
    </p:spTree>
  </p:cSld>
  <p:clrMapOvr>
    <a:masterClrMapping/>
  </p:clrMapOvr>
  <p:transition spd="slow" advTm="30000">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1+#ppt_w/2"/>
                                          </p:val>
                                        </p:tav>
                                        <p:tav tm="100000">
                                          <p:val>
                                            <p:strVal val="#ppt_x"/>
                                          </p:val>
                                        </p:tav>
                                      </p:tavLst>
                                    </p:anim>
                                    <p:anim calcmode="lin" valueType="num">
                                      <p:cBhvr additive="base">
                                        <p:cTn id="8" dur="50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6"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2"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thank you images in brown color"/>
          <p:cNvPicPr>
            <a:picLocks noChangeAspect="1" noChangeArrowheads="1"/>
          </p:cNvPicPr>
          <p:nvPr/>
        </p:nvPicPr>
        <p:blipFill>
          <a:blip r:embed="rId2"/>
          <a:srcRect/>
          <a:stretch>
            <a:fillRect/>
          </a:stretch>
        </p:blipFill>
        <p:spPr bwMode="auto">
          <a:xfrm>
            <a:off x="762000" y="457200"/>
            <a:ext cx="7848600" cy="588645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spd="slow" advTm="20000">
    <p:cover dir="l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Introduction:</a:t>
            </a: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4830763"/>
          </a:xfrm>
        </p:spPr>
        <p:txBody>
          <a:bodyPr>
            <a:normAutofit/>
          </a:bodyPr>
          <a:lstStyle/>
          <a:p>
            <a:r>
              <a:rPr lang="en-US" b="1" dirty="0">
                <a:latin typeface="Times New Roman" pitchFamily="18" charset="0"/>
                <a:cs typeface="Times New Roman" pitchFamily="18" charset="0"/>
              </a:rPr>
              <a:t>Network</a:t>
            </a:r>
            <a:endParaRPr lang="en-US" dirty="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The </a:t>
            </a:r>
            <a:r>
              <a:rPr lang="en-US" dirty="0">
                <a:latin typeface="Times New Roman" pitchFamily="18" charset="0"/>
                <a:cs typeface="Times New Roman" pitchFamily="18" charset="0"/>
              </a:rPr>
              <a:t>network consist all the collection of systems which are connected to each other to communicate with other channel. This channel may consist of any physical or logical medium and any computerized device such as a node. </a:t>
            </a:r>
            <a:endParaRPr lang="en-US" dirty="0" smtClean="0">
              <a:latin typeface="Times New Roman" pitchFamily="18" charset="0"/>
              <a:cs typeface="Times New Roman" pitchFamily="18" charset="0"/>
            </a:endParaRPr>
          </a:p>
        </p:txBody>
      </p:sp>
    </p:spTree>
  </p:cSld>
  <p:clrMapOvr>
    <a:masterClrMapping/>
  </p:clrMapOvr>
  <p:transition spd="slow" advTm="30000">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b="1" dirty="0" smtClean="0">
                <a:latin typeface="Times New Roman" pitchFamily="18" charset="0"/>
                <a:cs typeface="Times New Roman" pitchFamily="18" charset="0"/>
              </a:rPr>
              <a:t>Security</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Conventionally, security is specified as a procedure to avoid unofficial access, use, modification, theft or physical harm to object by managing high confidentiality and integrity of information about things and information about things accessible when needed. Security is an ongoing process to protect something from assault.</a:t>
            </a:r>
          </a:p>
          <a:p>
            <a:endParaRPr lang="en-US" dirty="0">
              <a:latin typeface="Times New Roman" pitchFamily="18" charset="0"/>
              <a:cs typeface="Times New Roman" pitchFamily="18" charset="0"/>
            </a:endParaRPr>
          </a:p>
        </p:txBody>
      </p:sp>
    </p:spTree>
  </p:cSld>
  <p:clrMapOvr>
    <a:masterClrMapping/>
  </p:clrMapOvr>
  <p:transition spd="slow" advTm="30000">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5000" fill="hold"/>
                                        <p:tgtEl>
                                          <p:spTgt spid="3">
                                            <p:txEl>
                                              <p:pRg st="0" end="0"/>
                                            </p:txEl>
                                          </p:spTgt>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8" presetClass="emph" presetSubtype="0" fill="hold" grpId="0" nodeType="clickEffect">
                                  <p:stCondLst>
                                    <p:cond delay="0"/>
                                  </p:stCondLst>
                                  <p:childTnLst>
                                    <p:animRot by="21600000">
                                      <p:cBhvr>
                                        <p:cTn id="10" dur="5000" fill="hold"/>
                                        <p:tgtEl>
                                          <p:spTgt spid="3">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Security elements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buNone/>
            </a:pPr>
            <a:r>
              <a:rPr lang="en-US" dirty="0" smtClean="0">
                <a:latin typeface="Times New Roman" pitchFamily="18" charset="0"/>
                <a:cs typeface="Times New Roman" pitchFamily="18" charset="0"/>
              </a:rPr>
              <a:t>	The </a:t>
            </a:r>
            <a:r>
              <a:rPr lang="en-US" dirty="0">
                <a:latin typeface="Times New Roman" pitchFamily="18" charset="0"/>
                <a:cs typeface="Times New Roman" pitchFamily="18" charset="0"/>
              </a:rPr>
              <a:t>security specified includes the following three elements</a:t>
            </a:r>
            <a:r>
              <a:rPr lang="en-US" dirty="0" smtClean="0">
                <a:latin typeface="Times New Roman" pitchFamily="18" charset="0"/>
                <a:cs typeface="Times New Roman" pitchFamily="18" charset="0"/>
              </a:rPr>
              <a:t>:</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lvl="0"/>
            <a:r>
              <a:rPr lang="en-US" b="1" dirty="0" smtClean="0">
                <a:latin typeface="Times New Roman" pitchFamily="18" charset="0"/>
                <a:cs typeface="Times New Roman" pitchFamily="18" charset="0"/>
              </a:rPr>
              <a:t>Confidentiality: </a:t>
            </a:r>
            <a:r>
              <a:rPr lang="en-US" dirty="0" smtClean="0">
                <a:latin typeface="Times New Roman" pitchFamily="18" charset="0"/>
                <a:cs typeface="Times New Roman" pitchFamily="18" charset="0"/>
              </a:rPr>
              <a:t>To avoid illegal divulgence of information to third parties.</a:t>
            </a:r>
          </a:p>
          <a:p>
            <a:pPr lvl="0"/>
            <a:r>
              <a:rPr lang="en-US" b="1" dirty="0" smtClean="0">
                <a:latin typeface="Times New Roman" pitchFamily="18" charset="0"/>
                <a:cs typeface="Times New Roman" pitchFamily="18" charset="0"/>
              </a:rPr>
              <a:t>Integrity: </a:t>
            </a:r>
            <a:r>
              <a:rPr lang="en-US" dirty="0" smtClean="0">
                <a:latin typeface="Times New Roman" pitchFamily="18" charset="0"/>
                <a:cs typeface="Times New Roman" pitchFamily="18" charset="0"/>
              </a:rPr>
              <a:t>To avoid unofficial change of means and maintains a status quo.</a:t>
            </a:r>
          </a:p>
          <a:p>
            <a:pPr lvl="0"/>
            <a:r>
              <a:rPr lang="en-US" b="1" dirty="0" smtClean="0">
                <a:latin typeface="Times New Roman" pitchFamily="18" charset="0"/>
                <a:cs typeface="Times New Roman" pitchFamily="18" charset="0"/>
              </a:rPr>
              <a:t>Availability: </a:t>
            </a:r>
            <a:r>
              <a:rPr lang="en-US" dirty="0" smtClean="0">
                <a:latin typeface="Times New Roman" pitchFamily="18" charset="0"/>
                <a:cs typeface="Times New Roman" pitchFamily="18" charset="0"/>
              </a:rPr>
              <a:t>To avoid unofficial system holds resources of those who need it when they need them.  </a:t>
            </a:r>
          </a:p>
          <a:p>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ransition spd="slow" advTm="30000">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0"/>
                                        <p:tgtEl>
                                          <p:spTgt spid="2"/>
                                        </p:tgtEl>
                                      </p:cBhvr>
                                    </p:animEffect>
                                    <p:set>
                                      <p:cBhvr>
                                        <p:cTn id="7" dur="1" fill="hold">
                                          <p:stCondLst>
                                            <p:cond delay="4999"/>
                                          </p:stCondLst>
                                        </p:cTn>
                                        <p:tgtEl>
                                          <p:spTgt spid="2"/>
                                        </p:tgtEl>
                                        <p:attrNameLst>
                                          <p:attrName>style.visibility</p:attrName>
                                        </p:attrNameLst>
                                      </p:cBhvr>
                                      <p:to>
                                        <p:strVal val="hidden"/>
                                      </p:to>
                                    </p:set>
                                  </p:childTnLst>
                                </p:cTn>
                              </p:par>
                              <p:par>
                                <p:cTn id="8" presetID="3" presetClass="exit" presetSubtype="10" fill="hold" grpId="0" nodeType="withEffect">
                                  <p:stCondLst>
                                    <p:cond delay="0"/>
                                  </p:stCondLst>
                                  <p:childTnLst>
                                    <p:animEffect transition="out" filter="blinds(horizontal)">
                                      <p:cBhvr>
                                        <p:cTn id="9" dur="5000"/>
                                        <p:tgtEl>
                                          <p:spTgt spid="3">
                                            <p:txEl>
                                              <p:pRg st="0" end="0"/>
                                            </p:txEl>
                                          </p:spTgt>
                                        </p:tgtEl>
                                      </p:cBhvr>
                                    </p:animEffect>
                                    <p:set>
                                      <p:cBhvr>
                                        <p:cTn id="10" dur="1" fill="hold">
                                          <p:stCondLst>
                                            <p:cond delay="4999"/>
                                          </p:stCondLst>
                                        </p:cTn>
                                        <p:tgtEl>
                                          <p:spTgt spid="3">
                                            <p:txEl>
                                              <p:pRg st="0" end="0"/>
                                            </p:txEl>
                                          </p:spTgt>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3" presetClass="exit" presetSubtype="10" fill="hold" grpId="0" nodeType="clickEffect">
                                  <p:stCondLst>
                                    <p:cond delay="0"/>
                                  </p:stCondLst>
                                  <p:childTnLst>
                                    <p:animEffect transition="out" filter="blinds(horizontal)">
                                      <p:cBhvr>
                                        <p:cTn id="14" dur="5000"/>
                                        <p:tgtEl>
                                          <p:spTgt spid="3">
                                            <p:txEl>
                                              <p:pRg st="1" end="1"/>
                                            </p:txEl>
                                          </p:spTgt>
                                        </p:tgtEl>
                                      </p:cBhvr>
                                    </p:animEffect>
                                    <p:set>
                                      <p:cBhvr>
                                        <p:cTn id="15" dur="1" fill="hold">
                                          <p:stCondLst>
                                            <p:cond delay="4999"/>
                                          </p:stCondLst>
                                        </p:cTn>
                                        <p:tgtEl>
                                          <p:spTgt spid="3">
                                            <p:txEl>
                                              <p:pRg st="1" end="1"/>
                                            </p:txEl>
                                          </p:spTgt>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3" presetClass="exit" presetSubtype="10" fill="hold" grpId="0" nodeType="clickEffect">
                                  <p:stCondLst>
                                    <p:cond delay="0"/>
                                  </p:stCondLst>
                                  <p:childTnLst>
                                    <p:animEffect transition="out" filter="blinds(horizontal)">
                                      <p:cBhvr>
                                        <p:cTn id="19" dur="5000"/>
                                        <p:tgtEl>
                                          <p:spTgt spid="3">
                                            <p:txEl>
                                              <p:pRg st="2" end="2"/>
                                            </p:txEl>
                                          </p:spTgt>
                                        </p:tgtEl>
                                      </p:cBhvr>
                                    </p:animEffect>
                                    <p:set>
                                      <p:cBhvr>
                                        <p:cTn id="20" dur="1" fill="hold">
                                          <p:stCondLst>
                                            <p:cond delay="4999"/>
                                          </p:stCondLst>
                                        </p:cTn>
                                        <p:tgtEl>
                                          <p:spTgt spid="3">
                                            <p:txEl>
                                              <p:pRg st="2" end="2"/>
                                            </p:txEl>
                                          </p:spTgt>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3" presetClass="exit" presetSubtype="10" fill="hold" grpId="0" nodeType="clickEffect">
                                  <p:stCondLst>
                                    <p:cond delay="0"/>
                                  </p:stCondLst>
                                  <p:childTnLst>
                                    <p:animEffect transition="out" filter="blinds(horizontal)">
                                      <p:cBhvr>
                                        <p:cTn id="24" dur="5000"/>
                                        <p:tgtEl>
                                          <p:spTgt spid="3">
                                            <p:txEl>
                                              <p:pRg st="3" end="3"/>
                                            </p:txEl>
                                          </p:spTgt>
                                        </p:tgtEl>
                                      </p:cBhvr>
                                    </p:animEffect>
                                    <p:set>
                                      <p:cBhvr>
                                        <p:cTn id="25" dur="1" fill="hold">
                                          <p:stCondLst>
                                            <p:cond delay="4999"/>
                                          </p:stCondLst>
                                        </p:cTn>
                                        <p:tgtEl>
                                          <p:spTgt spid="3">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Times New Roman" pitchFamily="18" charset="0"/>
                <a:cs typeface="Times New Roman" pitchFamily="18" charset="0"/>
              </a:rPr>
              <a:t>Network Security</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It is the protection of networks, their applications or services through illegal access that limits the form, expose or devastation of data. </a:t>
            </a:r>
          </a:p>
          <a:p>
            <a:r>
              <a:rPr lang="en-US" dirty="0" smtClean="0">
                <a:latin typeface="Times New Roman" pitchFamily="18" charset="0"/>
                <a:cs typeface="Times New Roman" pitchFamily="18" charset="0"/>
              </a:rPr>
              <a:t>It dealing with new types of attacks</a:t>
            </a:r>
          </a:p>
          <a:p>
            <a:r>
              <a:rPr lang="en-US" dirty="0" smtClean="0">
                <a:latin typeface="Times New Roman" pitchFamily="18" charset="0"/>
                <a:cs typeface="Times New Roman" pitchFamily="18" charset="0"/>
              </a:rPr>
              <a:t>Helps to tackle new types of attacks.</a:t>
            </a:r>
          </a:p>
          <a:p>
            <a:endParaRPr lang="en-US" dirty="0">
              <a:latin typeface="Times New Roman" pitchFamily="18" charset="0"/>
              <a:cs typeface="Times New Roman" pitchFamily="18" charset="0"/>
            </a:endParaRPr>
          </a:p>
        </p:txBody>
      </p:sp>
    </p:spTree>
  </p:cSld>
  <p:clrMapOvr>
    <a:masterClrMapping/>
  </p:clrMapOvr>
  <p:transition spd="slow" advTm="30000">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path" presetSubtype="0" accel="50000" decel="50000" fill="hold" grpId="0" nodeType="clickEffect">
                                  <p:stCondLst>
                                    <p:cond delay="0"/>
                                  </p:stCondLst>
                                  <p:childTnLst>
                                    <p:animMotion origin="layout" path="M 0 0  L 0.125 0.12133  L 0.077 0.31733  L -0.077 0.31733  L -0.125 0.12133  L 0 0  Z" pathEditMode="relative" ptsTypes="">
                                      <p:cBhvr>
                                        <p:cTn id="6" dur="2000" fill="hold"/>
                                        <p:tgtEl>
                                          <p:spTgt spid="2"/>
                                        </p:tgtEl>
                                        <p:attrNameLst>
                                          <p:attrName>ppt_x</p:attrName>
                                          <p:attrName>ppt_y</p:attrName>
                                        </p:attrNameLst>
                                      </p:cBhvr>
                                    </p:animMotion>
                                  </p:childTnLst>
                                </p:cTn>
                              </p:par>
                              <p:par>
                                <p:cTn id="7" presetID="15" presetClass="path" presetSubtype="0" accel="50000" decel="50000" fill="hold" grpId="0" nodeType="withEffect">
                                  <p:stCondLst>
                                    <p:cond delay="0"/>
                                  </p:stCondLst>
                                  <p:childTnLst>
                                    <p:animMotion origin="layout" path="M 0 0  L 0.125 0.12133  L 0.077 0.31733  L -0.077 0.31733  L -0.125 0.12133  L 0 0  Z" pathEditMode="relative" ptsTypes="">
                                      <p:cBhvr>
                                        <p:cTn id="8" dur="5000" fill="hold"/>
                                        <p:tgtEl>
                                          <p:spTgt spid="3">
                                            <p:txEl>
                                              <p:pRg st="0" end="0"/>
                                            </p:txEl>
                                          </p:spTgt>
                                        </p:tgtEl>
                                        <p:attrNameLst>
                                          <p:attrName>ppt_x</p:attrName>
                                          <p:attrName>ppt_y</p:attrName>
                                        </p:attrNameLst>
                                      </p:cBhvr>
                                    </p:animMotion>
                                  </p:childTnLst>
                                </p:cTn>
                              </p:par>
                            </p:childTnLst>
                          </p:cTn>
                        </p:par>
                      </p:childTnLst>
                    </p:cTn>
                  </p:par>
                  <p:par>
                    <p:cTn id="9" fill="hold">
                      <p:stCondLst>
                        <p:cond delay="indefinite"/>
                      </p:stCondLst>
                      <p:childTnLst>
                        <p:par>
                          <p:cTn id="10" fill="hold">
                            <p:stCondLst>
                              <p:cond delay="0"/>
                            </p:stCondLst>
                            <p:childTnLst>
                              <p:par>
                                <p:cTn id="11" presetID="15" presetClass="path" presetSubtype="0" accel="50000" decel="50000" fill="hold" grpId="0" nodeType="clickEffect">
                                  <p:stCondLst>
                                    <p:cond delay="0"/>
                                  </p:stCondLst>
                                  <p:childTnLst>
                                    <p:animMotion origin="layout" path="M 0 0  L 0.125 0.12133  L 0.077 0.31733  L -0.077 0.31733  L -0.125 0.12133  L 0 0  Z" pathEditMode="relative" ptsTypes="">
                                      <p:cBhvr>
                                        <p:cTn id="12" dur="5000" fill="hold"/>
                                        <p:tgtEl>
                                          <p:spTgt spid="3">
                                            <p:txEl>
                                              <p:pRg st="1" end="1"/>
                                            </p:txEl>
                                          </p:spTgt>
                                        </p:tgtEl>
                                        <p:attrNameLst>
                                          <p:attrName>ppt_x</p:attrName>
                                          <p:attrName>ppt_y</p:attrName>
                                        </p:attrNameLst>
                                      </p:cBhvr>
                                    </p:animMotion>
                                  </p:childTnLst>
                                </p:cTn>
                              </p:par>
                            </p:childTnLst>
                          </p:cTn>
                        </p:par>
                      </p:childTnLst>
                    </p:cTn>
                  </p:par>
                  <p:par>
                    <p:cTn id="13" fill="hold">
                      <p:stCondLst>
                        <p:cond delay="indefinite"/>
                      </p:stCondLst>
                      <p:childTnLst>
                        <p:par>
                          <p:cTn id="14" fill="hold">
                            <p:stCondLst>
                              <p:cond delay="0"/>
                            </p:stCondLst>
                            <p:childTnLst>
                              <p:par>
                                <p:cTn id="15" presetID="15" presetClass="path" presetSubtype="0" accel="50000" decel="50000" fill="hold" grpId="0" nodeType="clickEffect">
                                  <p:stCondLst>
                                    <p:cond delay="0"/>
                                  </p:stCondLst>
                                  <p:childTnLst>
                                    <p:animMotion origin="layout" path="M 0 0  L 0.125 0.12133  L 0.077 0.31733  L -0.077 0.31733  L -0.125 0.12133  L 0 0  Z" pathEditMode="relative" ptsTypes="">
                                      <p:cBhvr>
                                        <p:cTn id="16" dur="5000" fill="hold"/>
                                        <p:tgtEl>
                                          <p:spTgt spid="3">
                                            <p:txEl>
                                              <p:pRg st="2" end="2"/>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Times New Roman" pitchFamily="18" charset="0"/>
                <a:cs typeface="Times New Roman" pitchFamily="18" charset="0"/>
              </a:rPr>
              <a:t>Types of Attacks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 Attacks can be two categories:</a:t>
            </a:r>
          </a:p>
          <a:p>
            <a:r>
              <a:rPr lang="en-US" dirty="0" smtClean="0">
                <a:latin typeface="Times New Roman" pitchFamily="18" charset="0"/>
                <a:cs typeface="Times New Roman" pitchFamily="18" charset="0"/>
              </a:rPr>
              <a:t>"Active" to interloper information begins to break the normal network operation.</a:t>
            </a:r>
          </a:p>
          <a:p>
            <a:r>
              <a:rPr lang="en-US" dirty="0" smtClean="0">
                <a:latin typeface="Times New Roman" pitchFamily="18" charset="0"/>
                <a:cs typeface="Times New Roman" pitchFamily="18" charset="0"/>
              </a:rPr>
              <a:t>"Passive" when a network interloper blocks data traveling through the network.</a:t>
            </a:r>
            <a:endParaRPr lang="en-US" dirty="0">
              <a:latin typeface="Times New Roman" pitchFamily="18" charset="0"/>
              <a:cs typeface="Times New Roman" pitchFamily="18" charset="0"/>
            </a:endParaRPr>
          </a:p>
        </p:txBody>
      </p:sp>
    </p:spTree>
  </p:cSld>
  <p:clrMapOvr>
    <a:masterClrMapping/>
  </p:clrMapOvr>
  <p:transition spd="slow" advTm="30000">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path" presetSubtype="0" accel="50000" decel="50000" fill="hold" grpId="0" nodeType="clickEffect">
                                  <p:stCondLst>
                                    <p:cond delay="0"/>
                                  </p:stCondLst>
                                  <p:childTnLst>
                                    <p:animMotion origin="layout" path="M 0 0  L 0.052 0  L 0.089 -0.04933  L 0.125 0  L 0.177 0  L 0.177 0.06933  L 0.213 0.11867  L 0.177 0.16667  L 0.177 0.236  L 0.125 0.236  L 0.089 0.284  L 0.052 0.236  L 0 0.236  L 0 0.16667  L -0.037 0.11867  L 0 0.06933  L 0 0  Z" pathEditMode="relative" ptsTypes="">
                                      <p:cBhvr>
                                        <p:cTn id="6" dur="5000" fill="hold"/>
                                        <p:tgtEl>
                                          <p:spTgt spid="2"/>
                                        </p:tgtEl>
                                        <p:attrNameLst>
                                          <p:attrName>ppt_x</p:attrName>
                                          <p:attrName>ppt_y</p:attrName>
                                        </p:attrNameLst>
                                      </p:cBhvr>
                                    </p:animMotion>
                                  </p:childTnLst>
                                </p:cTn>
                              </p:par>
                              <p:par>
                                <p:cTn id="7" presetID="17" presetClass="path" presetSubtype="0" accel="50000" decel="50000" fill="hold" grpId="0" nodeType="withEffect">
                                  <p:stCondLst>
                                    <p:cond delay="0"/>
                                  </p:stCondLst>
                                  <p:childTnLst>
                                    <p:animMotion origin="layout" path="M 0 0  L 0.052 0  L 0.089 -0.04933  L 0.125 0  L 0.177 0  L 0.177 0.06933  L 0.213 0.11867  L 0.177 0.16667  L 0.177 0.236  L 0.125 0.236  L 0.089 0.284  L 0.052 0.236  L 0 0.236  L 0 0.16667  L -0.037 0.11867  L 0 0.06933  L 0 0  Z" pathEditMode="relative" ptsTypes="">
                                      <p:cBhvr>
                                        <p:cTn id="8" dur="5000" fill="hold"/>
                                        <p:tgtEl>
                                          <p:spTgt spid="3">
                                            <p:txEl>
                                              <p:pRg st="0" end="0"/>
                                            </p:txEl>
                                          </p:spTgt>
                                        </p:tgtEl>
                                        <p:attrNameLst>
                                          <p:attrName>ppt_x</p:attrName>
                                          <p:attrName>ppt_y</p:attrName>
                                        </p:attrNameLst>
                                      </p:cBhvr>
                                    </p:animMotion>
                                  </p:childTnLst>
                                </p:cTn>
                              </p:par>
                            </p:childTnLst>
                          </p:cTn>
                        </p:par>
                      </p:childTnLst>
                    </p:cTn>
                  </p:par>
                  <p:par>
                    <p:cTn id="9" fill="hold">
                      <p:stCondLst>
                        <p:cond delay="indefinite"/>
                      </p:stCondLst>
                      <p:childTnLst>
                        <p:par>
                          <p:cTn id="10" fill="hold">
                            <p:stCondLst>
                              <p:cond delay="0"/>
                            </p:stCondLst>
                            <p:childTnLst>
                              <p:par>
                                <p:cTn id="11" presetID="17" presetClass="path" presetSubtype="0" accel="50000" decel="50000" fill="hold" grpId="0" nodeType="clickEffect">
                                  <p:stCondLst>
                                    <p:cond delay="0"/>
                                  </p:stCondLst>
                                  <p:childTnLst>
                                    <p:animMotion origin="layout" path="M 0 0  L 0.052 0  L 0.089 -0.04933  L 0.125 0  L 0.177 0  L 0.177 0.06933  L 0.213 0.11867  L 0.177 0.16667  L 0.177 0.236  L 0.125 0.236  L 0.089 0.284  L 0.052 0.236  L 0 0.236  L 0 0.16667  L -0.037 0.11867  L 0 0.06933  L 0 0  Z" pathEditMode="relative" ptsTypes="">
                                      <p:cBhvr>
                                        <p:cTn id="12" dur="5000" fill="hold"/>
                                        <p:tgtEl>
                                          <p:spTgt spid="3">
                                            <p:txEl>
                                              <p:pRg st="1" end="1"/>
                                            </p:txEl>
                                          </p:spTgt>
                                        </p:tgtEl>
                                        <p:attrNameLst>
                                          <p:attrName>ppt_x</p:attrName>
                                          <p:attrName>ppt_y</p:attrName>
                                        </p:attrNameLst>
                                      </p:cBhvr>
                                    </p:animMotion>
                                  </p:childTnLst>
                                </p:cTn>
                              </p:par>
                            </p:childTnLst>
                          </p:cTn>
                        </p:par>
                      </p:childTnLst>
                    </p:cTn>
                  </p:par>
                  <p:par>
                    <p:cTn id="13" fill="hold">
                      <p:stCondLst>
                        <p:cond delay="indefinite"/>
                      </p:stCondLst>
                      <p:childTnLst>
                        <p:par>
                          <p:cTn id="14" fill="hold">
                            <p:stCondLst>
                              <p:cond delay="0"/>
                            </p:stCondLst>
                            <p:childTnLst>
                              <p:par>
                                <p:cTn id="15" presetID="17" presetClass="path" presetSubtype="0" accel="50000" decel="50000" fill="hold" grpId="0" nodeType="clickEffect">
                                  <p:stCondLst>
                                    <p:cond delay="0"/>
                                  </p:stCondLst>
                                  <p:childTnLst>
                                    <p:animMotion origin="layout" path="M 0 0  L 0.052 0  L 0.089 -0.04933  L 0.125 0  L 0.177 0  L 0.177 0.06933  L 0.213 0.11867  L 0.177 0.16667  L 0.177 0.236  L 0.125 0.236  L 0.089 0.284  L 0.052 0.236  L 0 0.236  L 0 0.16667  L -0.037 0.11867  L 0 0.06933  L 0 0  Z" pathEditMode="relative" ptsTypes="">
                                      <p:cBhvr>
                                        <p:cTn id="16" dur="5000" fill="hold"/>
                                        <p:tgtEl>
                                          <p:spTgt spid="3">
                                            <p:txEl>
                                              <p:pRg st="2" end="2"/>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Active attack</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305800" cy="4876800"/>
          </a:xfrm>
        </p:spPr>
        <p:txBody>
          <a:bodyPr>
            <a:normAutofit/>
          </a:bodyPr>
          <a:lstStyle/>
          <a:p>
            <a:r>
              <a:rPr lang="en-US" dirty="0" smtClean="0">
                <a:latin typeface="Times New Roman" pitchFamily="18" charset="0"/>
                <a:cs typeface="Times New Roman" pitchFamily="18" charset="0"/>
              </a:rPr>
              <a:t>There are some active attacks like spoofing attacks, Wormhole attacks, Modification, Denial of services, Sinkhole and Sybil attack.</a:t>
            </a:r>
          </a:p>
          <a:p>
            <a:pPr lvl="0">
              <a:buNone/>
            </a:pPr>
            <a:r>
              <a:rPr lang="en-US" b="1" dirty="0" smtClean="0">
                <a:latin typeface="Times New Roman" pitchFamily="18" charset="0"/>
                <a:cs typeface="Times New Roman" pitchFamily="18" charset="0"/>
              </a:rPr>
              <a:t>Spoofing attacks</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In this type of attack, unidentified people act like authorized users and boost access to the network and embezzle important information. </a:t>
            </a:r>
          </a:p>
        </p:txBody>
      </p:sp>
    </p:spTree>
  </p:cSld>
  <p:clrMapOvr>
    <a:masterClrMapping/>
  </p:clrMapOvr>
  <p:transition spd="slow" advTm="30000">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mph" presetSubtype="0" fill="hold" grpId="0" nodeType="clickEffect">
                                  <p:stCondLst>
                                    <p:cond delay="0"/>
                                  </p:stCondLst>
                                  <p:childTnLst>
                                    <p:animClr clrSpc="hsl">
                                      <p:cBhvr override="childStyle">
                                        <p:cTn id="6" dur="5000" fill="hold"/>
                                        <p:tgtEl>
                                          <p:spTgt spid="2"/>
                                        </p:tgtEl>
                                        <p:attrNameLst>
                                          <p:attrName>style.color</p:attrName>
                                        </p:attrNameLst>
                                      </p:cBhvr>
                                      <p:by>
                                        <p:hsl h="-7200000" s="0" l="0"/>
                                      </p:by>
                                    </p:animClr>
                                    <p:animClr clrSpc="hsl">
                                      <p:cBhvr>
                                        <p:cTn id="7" dur="5000" fill="hold"/>
                                        <p:tgtEl>
                                          <p:spTgt spid="2"/>
                                        </p:tgtEl>
                                        <p:attrNameLst>
                                          <p:attrName>fillcolor</p:attrName>
                                        </p:attrNameLst>
                                      </p:cBhvr>
                                      <p:by>
                                        <p:hsl h="-7200000" s="0" l="0"/>
                                      </p:by>
                                    </p:animClr>
                                    <p:animClr clrSpc="hsl">
                                      <p:cBhvr>
                                        <p:cTn id="8" dur="5000" fill="hold"/>
                                        <p:tgtEl>
                                          <p:spTgt spid="2"/>
                                        </p:tgtEl>
                                        <p:attrNameLst>
                                          <p:attrName>stroke.color</p:attrName>
                                        </p:attrNameLst>
                                      </p:cBhvr>
                                      <p:by>
                                        <p:hsl h="-7200000" s="0" l="0"/>
                                      </p:by>
                                    </p:animClr>
                                    <p:set>
                                      <p:cBhvr>
                                        <p:cTn id="9" dur="5000" fill="hold"/>
                                        <p:tgtEl>
                                          <p:spTgt spid="2"/>
                                        </p:tgtEl>
                                        <p:attrNameLst>
                                          <p:attrName>fill.type</p:attrName>
                                        </p:attrNameLst>
                                      </p:cBhvr>
                                      <p:to>
                                        <p:strVal val="solid"/>
                                      </p:to>
                                    </p:set>
                                  </p:childTnLst>
                                </p:cTn>
                              </p:par>
                              <p:par>
                                <p:cTn id="10" presetID="22" presetClass="emph" presetSubtype="0" fill="hold" grpId="0" nodeType="withEffect">
                                  <p:stCondLst>
                                    <p:cond delay="0"/>
                                  </p:stCondLst>
                                  <p:childTnLst>
                                    <p:animClr clrSpc="hsl">
                                      <p:cBhvr override="childStyle">
                                        <p:cTn id="11" dur="5000" fill="hold"/>
                                        <p:tgtEl>
                                          <p:spTgt spid="3">
                                            <p:txEl>
                                              <p:pRg st="0" end="0"/>
                                            </p:txEl>
                                          </p:spTgt>
                                        </p:tgtEl>
                                        <p:attrNameLst>
                                          <p:attrName>style.color</p:attrName>
                                        </p:attrNameLst>
                                      </p:cBhvr>
                                      <p:by>
                                        <p:hsl h="-7200000" s="0" l="0"/>
                                      </p:by>
                                    </p:animClr>
                                    <p:animClr clrSpc="hsl">
                                      <p:cBhvr>
                                        <p:cTn id="12" dur="5000" fill="hold"/>
                                        <p:tgtEl>
                                          <p:spTgt spid="3">
                                            <p:txEl>
                                              <p:pRg st="0" end="0"/>
                                            </p:txEl>
                                          </p:spTgt>
                                        </p:tgtEl>
                                        <p:attrNameLst>
                                          <p:attrName>fillcolor</p:attrName>
                                        </p:attrNameLst>
                                      </p:cBhvr>
                                      <p:by>
                                        <p:hsl h="-7200000" s="0" l="0"/>
                                      </p:by>
                                    </p:animClr>
                                    <p:animClr clrSpc="hsl">
                                      <p:cBhvr>
                                        <p:cTn id="13" dur="5000" fill="hold"/>
                                        <p:tgtEl>
                                          <p:spTgt spid="3">
                                            <p:txEl>
                                              <p:pRg st="0" end="0"/>
                                            </p:txEl>
                                          </p:spTgt>
                                        </p:tgtEl>
                                        <p:attrNameLst>
                                          <p:attrName>stroke.color</p:attrName>
                                        </p:attrNameLst>
                                      </p:cBhvr>
                                      <p:by>
                                        <p:hsl h="-7200000" s="0" l="0"/>
                                      </p:by>
                                    </p:animClr>
                                    <p:set>
                                      <p:cBhvr>
                                        <p:cTn id="14" dur="5000" fill="hold"/>
                                        <p:tgtEl>
                                          <p:spTgt spid="3">
                                            <p:txEl>
                                              <p:pRg st="0" end="0"/>
                                            </p:txEl>
                                          </p:spTgt>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22" presetClass="emph" presetSubtype="0" fill="hold" grpId="0" nodeType="clickEffect">
                                  <p:stCondLst>
                                    <p:cond delay="0"/>
                                  </p:stCondLst>
                                  <p:childTnLst>
                                    <p:animClr clrSpc="hsl">
                                      <p:cBhvr override="childStyle">
                                        <p:cTn id="18" dur="5000" fill="hold"/>
                                        <p:tgtEl>
                                          <p:spTgt spid="3">
                                            <p:txEl>
                                              <p:pRg st="1" end="1"/>
                                            </p:txEl>
                                          </p:spTgt>
                                        </p:tgtEl>
                                        <p:attrNameLst>
                                          <p:attrName>style.color</p:attrName>
                                        </p:attrNameLst>
                                      </p:cBhvr>
                                      <p:by>
                                        <p:hsl h="-7200000" s="0" l="0"/>
                                      </p:by>
                                    </p:animClr>
                                    <p:animClr clrSpc="hsl">
                                      <p:cBhvr>
                                        <p:cTn id="19" dur="5000" fill="hold"/>
                                        <p:tgtEl>
                                          <p:spTgt spid="3">
                                            <p:txEl>
                                              <p:pRg st="1" end="1"/>
                                            </p:txEl>
                                          </p:spTgt>
                                        </p:tgtEl>
                                        <p:attrNameLst>
                                          <p:attrName>fillcolor</p:attrName>
                                        </p:attrNameLst>
                                      </p:cBhvr>
                                      <p:by>
                                        <p:hsl h="-7200000" s="0" l="0"/>
                                      </p:by>
                                    </p:animClr>
                                    <p:animClr clrSpc="hsl">
                                      <p:cBhvr>
                                        <p:cTn id="20" dur="5000" fill="hold"/>
                                        <p:tgtEl>
                                          <p:spTgt spid="3">
                                            <p:txEl>
                                              <p:pRg st="1" end="1"/>
                                            </p:txEl>
                                          </p:spTgt>
                                        </p:tgtEl>
                                        <p:attrNameLst>
                                          <p:attrName>stroke.color</p:attrName>
                                        </p:attrNameLst>
                                      </p:cBhvr>
                                      <p:by>
                                        <p:hsl h="-7200000" s="0" l="0"/>
                                      </p:by>
                                    </p:animClr>
                                    <p:set>
                                      <p:cBhvr>
                                        <p:cTn id="21" dur="5000" fill="hold"/>
                                        <p:tgtEl>
                                          <p:spTgt spid="3">
                                            <p:txEl>
                                              <p:pRg st="1" end="1"/>
                                            </p:txEl>
                                          </p:spTgt>
                                        </p:tgtEl>
                                        <p:attrNameLst>
                                          <p:attrName>fill.type</p:attrName>
                                        </p:attrNameLst>
                                      </p:cBhvr>
                                      <p:to>
                                        <p:strVal val="solid"/>
                                      </p:to>
                                    </p:set>
                                  </p:childTnLst>
                                </p:cTn>
                              </p:par>
                            </p:childTnLst>
                          </p:cTn>
                        </p:par>
                      </p:childTnLst>
                    </p:cTn>
                  </p:par>
                  <p:par>
                    <p:cTn id="22" fill="hold">
                      <p:stCondLst>
                        <p:cond delay="indefinite"/>
                      </p:stCondLst>
                      <p:childTnLst>
                        <p:par>
                          <p:cTn id="23" fill="hold">
                            <p:stCondLst>
                              <p:cond delay="0"/>
                            </p:stCondLst>
                            <p:childTnLst>
                              <p:par>
                                <p:cTn id="24" presetID="22" presetClass="emph" presetSubtype="0" fill="hold" grpId="0" nodeType="clickEffect">
                                  <p:stCondLst>
                                    <p:cond delay="0"/>
                                  </p:stCondLst>
                                  <p:childTnLst>
                                    <p:animClr clrSpc="hsl">
                                      <p:cBhvr override="childStyle">
                                        <p:cTn id="25" dur="5000" fill="hold"/>
                                        <p:tgtEl>
                                          <p:spTgt spid="3">
                                            <p:txEl>
                                              <p:pRg st="2" end="2"/>
                                            </p:txEl>
                                          </p:spTgt>
                                        </p:tgtEl>
                                        <p:attrNameLst>
                                          <p:attrName>style.color</p:attrName>
                                        </p:attrNameLst>
                                      </p:cBhvr>
                                      <p:by>
                                        <p:hsl h="-7200000" s="0" l="0"/>
                                      </p:by>
                                    </p:animClr>
                                    <p:animClr clrSpc="hsl">
                                      <p:cBhvr>
                                        <p:cTn id="26" dur="5000" fill="hold"/>
                                        <p:tgtEl>
                                          <p:spTgt spid="3">
                                            <p:txEl>
                                              <p:pRg st="2" end="2"/>
                                            </p:txEl>
                                          </p:spTgt>
                                        </p:tgtEl>
                                        <p:attrNameLst>
                                          <p:attrName>fillcolor</p:attrName>
                                        </p:attrNameLst>
                                      </p:cBhvr>
                                      <p:by>
                                        <p:hsl h="-7200000" s="0" l="0"/>
                                      </p:by>
                                    </p:animClr>
                                    <p:animClr clrSpc="hsl">
                                      <p:cBhvr>
                                        <p:cTn id="27" dur="5000" fill="hold"/>
                                        <p:tgtEl>
                                          <p:spTgt spid="3">
                                            <p:txEl>
                                              <p:pRg st="2" end="2"/>
                                            </p:txEl>
                                          </p:spTgt>
                                        </p:tgtEl>
                                        <p:attrNameLst>
                                          <p:attrName>stroke.color</p:attrName>
                                        </p:attrNameLst>
                                      </p:cBhvr>
                                      <p:by>
                                        <p:hsl h="-7200000" s="0" l="0"/>
                                      </p:by>
                                    </p:animClr>
                                    <p:set>
                                      <p:cBhvr>
                                        <p:cTn id="28" dur="5000" fill="hold"/>
                                        <p:tgtEl>
                                          <p:spTgt spid="3">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continue</a:t>
            </a:r>
            <a:endParaRPr lang="en-US" dirty="0"/>
          </a:p>
        </p:txBody>
      </p:sp>
      <p:sp>
        <p:nvSpPr>
          <p:cNvPr id="3" name="Content Placeholder 2"/>
          <p:cNvSpPr>
            <a:spLocks noGrp="1"/>
          </p:cNvSpPr>
          <p:nvPr>
            <p:ph idx="1"/>
          </p:nvPr>
        </p:nvSpPr>
        <p:spPr/>
        <p:txBody>
          <a:bodyPr/>
          <a:lstStyle/>
          <a:p>
            <a:pPr lvl="0">
              <a:buNone/>
            </a:pPr>
            <a:r>
              <a:rPr lang="en-US" b="1" dirty="0" smtClean="0">
                <a:latin typeface="Times New Roman" pitchFamily="18" charset="0"/>
                <a:cs typeface="Times New Roman" pitchFamily="18" charset="0"/>
              </a:rPr>
              <a:t>Wormhole attacks</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In this attack  aggressor receives a package at a given moment and tunnels it to other pernicious node on the network. </a:t>
            </a:r>
          </a:p>
          <a:p>
            <a:pPr lvl="0">
              <a:buNone/>
            </a:pPr>
            <a:r>
              <a:rPr lang="en-US" b="1" dirty="0" smtClean="0">
                <a:latin typeface="Times New Roman" pitchFamily="18" charset="0"/>
                <a:cs typeface="Times New Roman" pitchFamily="18" charset="0"/>
              </a:rPr>
              <a:t>Modification</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This attack provoked a communication delay between the sender and the receiver.</a:t>
            </a:r>
          </a:p>
          <a:p>
            <a:endParaRPr lang="en-US" dirty="0"/>
          </a:p>
        </p:txBody>
      </p:sp>
    </p:spTree>
  </p:cSld>
  <p:clrMapOvr>
    <a:masterClrMapping/>
  </p:clrMapOvr>
  <p:transition spd="slow" advTm="30000">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5000"/>
                                        <p:tgtEl>
                                          <p:spTgt spid="2"/>
                                        </p:tgtEl>
                                      </p:cBhvr>
                                    </p:animEffect>
                                  </p:childTnLst>
                                </p:cTn>
                              </p:par>
                              <p:par>
                                <p:cTn id="8" presetID="21" presetClass="entr" presetSubtype="4"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heel(4)">
                                      <p:cBhvr>
                                        <p:cTn id="10" dur="5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4"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heel(4)">
                                      <p:cBhvr>
                                        <p:cTn id="15" dur="50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4"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wheel(4)">
                                      <p:cBhvr>
                                        <p:cTn id="20" dur="50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1"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wheel(4)">
                                      <p:cBhvr>
                                        <p:cTn id="25" dur="5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Continue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lvl="0">
              <a:buNone/>
            </a:pPr>
            <a:r>
              <a:rPr lang="en-US" b="1" dirty="0" smtClean="0">
                <a:latin typeface="Times New Roman" pitchFamily="18" charset="0"/>
                <a:cs typeface="Times New Roman" pitchFamily="18" charset="0"/>
              </a:rPr>
              <a:t>Denial of services</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In this case, the hacker takes a lot of a shared resource without it the source is left with other users. </a:t>
            </a:r>
          </a:p>
          <a:p>
            <a:pPr lvl="0">
              <a:buNone/>
            </a:pPr>
            <a:r>
              <a:rPr lang="en-US" b="1" dirty="0" smtClean="0">
                <a:latin typeface="Times New Roman" pitchFamily="18" charset="0"/>
                <a:cs typeface="Times New Roman" pitchFamily="18" charset="0"/>
              </a:rPr>
              <a:t>Sinkhole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In this case attack, a node endeavor to attract its data from its completely neighboring node. </a:t>
            </a:r>
          </a:p>
        </p:txBody>
      </p:sp>
    </p:spTree>
  </p:cSld>
  <p:clrMapOvr>
    <a:masterClrMapping/>
  </p:clrMapOvr>
  <p:transition spd="slow" advTm="30000">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randombar(horizontal)">
                                      <p:cBhvr>
                                        <p:cTn id="27" dur="5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182</TotalTime>
  <Words>594</Words>
  <Application>Microsoft Office PowerPoint</Application>
  <PresentationFormat>On-screen Show (4:3)</PresentationFormat>
  <Paragraphs>71</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Trek</vt:lpstr>
      <vt:lpstr>Network Security Challenges </vt:lpstr>
      <vt:lpstr>Introduction: </vt:lpstr>
      <vt:lpstr>Slide 3</vt:lpstr>
      <vt:lpstr>Security elements</vt:lpstr>
      <vt:lpstr>Network Security</vt:lpstr>
      <vt:lpstr>Types of Attacks</vt:lpstr>
      <vt:lpstr>Active attack</vt:lpstr>
      <vt:lpstr>continue</vt:lpstr>
      <vt:lpstr>Continue</vt:lpstr>
      <vt:lpstr>Continue</vt:lpstr>
      <vt:lpstr>Passive Attack</vt:lpstr>
      <vt:lpstr>Conti….</vt:lpstr>
      <vt:lpstr>Principle of security</vt:lpstr>
      <vt:lpstr>Vulnerabilities of network security</vt:lpstr>
      <vt:lpstr>Conti…</vt:lpstr>
      <vt:lpstr>Conclusion</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Network Security Challenges  SUBMITTED BY:            Smana Attique  SUPERVISOR:              Dr Amir Qayyum M.S COMPUTER SCIENCE 4th  SEMESTER  VIRTUAL UNIVERSITY OF PAKISTAN</dc:title>
  <dc:creator>shobi</dc:creator>
  <cp:lastModifiedBy>Atique Ahmed</cp:lastModifiedBy>
  <cp:revision>21</cp:revision>
  <dcterms:created xsi:type="dcterms:W3CDTF">2018-08-14T16:32:16Z</dcterms:created>
  <dcterms:modified xsi:type="dcterms:W3CDTF">2019-07-22T13:00:01Z</dcterms:modified>
</cp:coreProperties>
</file>