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4" r:id="rId3"/>
    <p:sldId id="259" r:id="rId4"/>
    <p:sldId id="273" r:id="rId5"/>
    <p:sldId id="261" r:id="rId6"/>
    <p:sldId id="263" r:id="rId7"/>
    <p:sldId id="262" r:id="rId8"/>
    <p:sldId id="264" r:id="rId9"/>
    <p:sldId id="265" r:id="rId10"/>
    <p:sldId id="266" r:id="rId11"/>
    <p:sldId id="267" r:id="rId12"/>
    <p:sldId id="268" r:id="rId13"/>
    <p:sldId id="269" r:id="rId14"/>
    <p:sldId id="270" r:id="rId15"/>
    <p:sldId id="275"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87" autoAdjust="0"/>
    <p:restoredTop sz="95161" autoAdjust="0"/>
  </p:normalViewPr>
  <p:slideViewPr>
    <p:cSldViewPr>
      <p:cViewPr>
        <p:scale>
          <a:sx n="60" d="100"/>
          <a:sy n="60" d="100"/>
        </p:scale>
        <p:origin x="-1410"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4E455-0F14-493F-802B-5B64072E2A1C}" type="datetimeFigureOut">
              <a:rPr lang="en-US" smtClean="0"/>
              <a:pPr/>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1EB29-09DF-4705-89F0-48B60C2EC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14E455-0F14-493F-802B-5B64072E2A1C}" type="datetimeFigureOut">
              <a:rPr lang="en-US" smtClean="0"/>
              <a:pPr/>
              <a:t>11/14/2022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1EB29-09DF-4705-89F0-48B60C2EC5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848600" cy="5334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533400" y="1676400"/>
            <a:ext cx="7772400" cy="1470025"/>
          </a:xfrm>
        </p:spPr>
        <p:txBody>
          <a:bodyPr/>
          <a:lstStyle/>
          <a:p>
            <a:r>
              <a:rPr lang="en-US" b="1" dirty="0" smtClean="0">
                <a:solidFill>
                  <a:schemeClr val="bg2">
                    <a:lumMod val="50000"/>
                  </a:schemeClr>
                </a:solidFill>
                <a:latin typeface="Times New Roman" pitchFamily="18" charset="0"/>
                <a:cs typeface="Times New Roman" pitchFamily="18" charset="0"/>
              </a:rPr>
              <a:t>Welcome</a:t>
            </a:r>
            <a:br>
              <a:rPr lang="en-US" b="1" dirty="0" smtClean="0">
                <a:solidFill>
                  <a:schemeClr val="bg2">
                    <a:lumMod val="50000"/>
                  </a:schemeClr>
                </a:solidFill>
                <a:latin typeface="Times New Roman" pitchFamily="18" charset="0"/>
                <a:cs typeface="Times New Roman" pitchFamily="18" charset="0"/>
              </a:rPr>
            </a:br>
            <a:r>
              <a:rPr lang="en-US" b="1" dirty="0" smtClean="0">
                <a:solidFill>
                  <a:schemeClr val="bg2">
                    <a:lumMod val="50000"/>
                  </a:schemeClr>
                </a:solidFill>
                <a:latin typeface="Times New Roman" pitchFamily="18" charset="0"/>
                <a:cs typeface="Times New Roman" pitchFamily="18" charset="0"/>
              </a:rPr>
              <a:t>to </a:t>
            </a:r>
            <a:r>
              <a:rPr lang="en-US" b="1" dirty="0" smtClean="0">
                <a:solidFill>
                  <a:schemeClr val="bg2">
                    <a:lumMod val="50000"/>
                  </a:schemeClr>
                </a:solidFill>
                <a:latin typeface="Times New Roman" pitchFamily="18" charset="0"/>
                <a:cs typeface="Times New Roman" pitchFamily="18" charset="0"/>
              </a:rPr>
              <a:t>B</a:t>
            </a:r>
            <a:r>
              <a:rPr lang="en-US" b="1" dirty="0" smtClean="0">
                <a:solidFill>
                  <a:schemeClr val="bg2">
                    <a:lumMod val="50000"/>
                  </a:schemeClr>
                </a:solidFill>
                <a:latin typeface="Times New Roman" pitchFamily="18" charset="0"/>
                <a:cs typeface="Times New Roman" pitchFamily="18" charset="0"/>
              </a:rPr>
              <a:t>right Media 24</a:t>
            </a:r>
            <a:endParaRPr lang="en-US" b="1" dirty="0">
              <a:solidFill>
                <a:schemeClr val="bg2">
                  <a:lumMod val="50000"/>
                </a:schemeClr>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770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Japan</a:t>
            </a:r>
            <a:endParaRPr lang="en-US" dirty="0">
              <a:solidFill>
                <a:schemeClr val="bg1"/>
              </a:solidFill>
            </a:endParaRPr>
          </a:p>
        </p:txBody>
      </p:sp>
      <p:sp>
        <p:nvSpPr>
          <p:cNvPr id="6" name="Subtitle 2"/>
          <p:cNvSpPr>
            <a:spLocks noGrp="1"/>
          </p:cNvSpPr>
          <p:nvPr>
            <p:ph type="subTitle" idx="1"/>
          </p:nvPr>
        </p:nvSpPr>
        <p:spPr>
          <a:xfrm>
            <a:off x="1447800" y="1524000"/>
            <a:ext cx="5486400" cy="3505200"/>
          </a:xfrm>
        </p:spPr>
        <p:txBody>
          <a:bodyPr>
            <a:noAutofit/>
          </a:bodyPr>
          <a:lstStyle/>
          <a:p>
            <a:pPr algn="l"/>
            <a:r>
              <a:rPr lang="en-US" sz="2200" dirty="0" smtClean="0">
                <a:solidFill>
                  <a:schemeClr val="bg1"/>
                </a:solidFill>
                <a:latin typeface="Times New Roman" pitchFamily="18" charset="0"/>
                <a:cs typeface="Times New Roman" pitchFamily="18" charset="0"/>
              </a:rPr>
              <a:t>The telecommunications industry in Japan is in the midst of an important transition because it is moving to keep pace with rapid technological changes. By 2020, Japanese operators will launch 5G, the next-generation mobile network, when the Olympic Games and </a:t>
            </a:r>
            <a:r>
              <a:rPr lang="en-US" sz="2200" dirty="0" err="1" smtClean="0">
                <a:solidFill>
                  <a:schemeClr val="bg1"/>
                </a:solidFill>
                <a:latin typeface="Times New Roman" pitchFamily="18" charset="0"/>
                <a:cs typeface="Times New Roman" pitchFamily="18" charset="0"/>
              </a:rPr>
              <a:t>Paralympic</a:t>
            </a:r>
            <a:r>
              <a:rPr lang="en-US" sz="2200" dirty="0" smtClean="0">
                <a:solidFill>
                  <a:schemeClr val="bg1"/>
                </a:solidFill>
                <a:latin typeface="Times New Roman" pitchFamily="18" charset="0"/>
                <a:cs typeface="Times New Roman" pitchFamily="18" charset="0"/>
              </a:rPr>
              <a:t> Games are being hosted. Japan's "2018 Growth Strategy," approved by the cabinet on June 15 this year, underscores the importance of "rapid 5G distribution and development in rural Japan."</a:t>
            </a:r>
            <a:endParaRPr lang="en-US" sz="22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5" presetClass="entr" presetSubtype="10" fill="hold"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checkerboard(across)">
                                      <p:cBhvr>
                                        <p:cTn id="2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770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United States</a:t>
            </a:r>
            <a:endParaRPr lang="en-US" dirty="0">
              <a:solidFill>
                <a:schemeClr val="bg1"/>
              </a:solidFill>
            </a:endParaRPr>
          </a:p>
        </p:txBody>
      </p:sp>
      <p:sp>
        <p:nvSpPr>
          <p:cNvPr id="6" name="Subtitle 2"/>
          <p:cNvSpPr>
            <a:spLocks noGrp="1"/>
          </p:cNvSpPr>
          <p:nvPr>
            <p:ph type="subTitle" idx="1"/>
          </p:nvPr>
        </p:nvSpPr>
        <p:spPr>
          <a:xfrm>
            <a:off x="990600" y="1676400"/>
            <a:ext cx="6400800" cy="3505200"/>
          </a:xfrm>
        </p:spPr>
        <p:txBody>
          <a:bodyPr>
            <a:noAutofit/>
          </a:bodyPr>
          <a:lstStyle/>
          <a:p>
            <a:pPr algn="l"/>
            <a:r>
              <a:rPr lang="en-US" sz="2000" dirty="0" smtClean="0">
                <a:solidFill>
                  <a:schemeClr val="bg1"/>
                </a:solidFill>
                <a:latin typeface="Times New Roman" pitchFamily="18" charset="0"/>
                <a:cs typeface="Times New Roman" pitchFamily="18" charset="0"/>
              </a:rPr>
              <a:t>The United States is also at the forefront of spectrum efficiency, allowing for broadband broadcasting. It is often seen as the country's most important advantage in stimulating innovation, but it also leads to different approaches to 5G and aggressive hours due to commercial pressure. . However, last year the FCC voted together to open a nearly 11 GHz high-frequency spectrum for mobile, flexible and fixed wireless broadband for the future of 5G. Many suppliers and service providers are shouting to make the most of it by launching new tests in more user friendly markets. </a:t>
            </a:r>
            <a:endParaRPr lang="en-US" sz="20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5" presetClass="entr" presetSubtype="10" fill="hold"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checkerboard(across)">
                                      <p:cBhvr>
                                        <p:cTn id="2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00800" y="12954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United Kingdom</a:t>
            </a:r>
            <a:endParaRPr lang="en-US" dirty="0">
              <a:solidFill>
                <a:schemeClr val="bg1"/>
              </a:solidFill>
            </a:endParaRPr>
          </a:p>
        </p:txBody>
      </p:sp>
      <p:sp>
        <p:nvSpPr>
          <p:cNvPr id="6" name="Subtitle 2"/>
          <p:cNvSpPr>
            <a:spLocks noGrp="1"/>
          </p:cNvSpPr>
          <p:nvPr>
            <p:ph type="subTitle" idx="1"/>
          </p:nvPr>
        </p:nvSpPr>
        <p:spPr>
          <a:xfrm>
            <a:off x="1447800" y="1524000"/>
            <a:ext cx="5715000" cy="3505200"/>
          </a:xfrm>
        </p:spPr>
        <p:txBody>
          <a:bodyPr>
            <a:noAutofit/>
          </a:bodyPr>
          <a:lstStyle/>
          <a:p>
            <a:pPr algn="l"/>
            <a:r>
              <a:rPr lang="en-US" sz="2400" dirty="0" smtClean="0">
                <a:solidFill>
                  <a:schemeClr val="bg1"/>
                </a:solidFill>
                <a:latin typeface="Times New Roman" pitchFamily="18" charset="0"/>
                <a:cs typeface="Times New Roman" pitchFamily="18" charset="0"/>
              </a:rPr>
              <a:t>The United Kingdom government has also set up a 5G innovation network to facilitate engagement and coordinate organizations working with 5G in the UK. Universities, mobile network operators and technology companies are working together on a number of pre-commercial trials in the UK to test the potential structure and potential of the future 5G network.</a:t>
            </a:r>
            <a:endParaRPr lang="en-US" sz="24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13" presetClass="exit" presetSubtype="16" fill="hold" nodeType="withEffect">
                                  <p:stCondLst>
                                    <p:cond delay="0"/>
                                  </p:stCondLst>
                                  <p:childTnLst>
                                    <p:animEffect transition="out" filter="plus(in)">
                                      <p:cBhvr>
                                        <p:cTn id="28" dur="2000"/>
                                        <p:tgtEl>
                                          <p:spTgt spid="6">
                                            <p:txEl>
                                              <p:pRg st="0" end="0"/>
                                            </p:txEl>
                                          </p:spTgt>
                                        </p:tgtEl>
                                      </p:cBhvr>
                                    </p:animEffect>
                                    <p:set>
                                      <p:cBhvr>
                                        <p:cTn id="29"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3246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Russia</a:t>
            </a:r>
            <a:endParaRPr lang="en-US" dirty="0">
              <a:solidFill>
                <a:schemeClr val="bg1"/>
              </a:solidFill>
            </a:endParaRPr>
          </a:p>
        </p:txBody>
      </p:sp>
      <p:sp>
        <p:nvSpPr>
          <p:cNvPr id="6" name="Subtitle 2"/>
          <p:cNvSpPr>
            <a:spLocks noGrp="1"/>
          </p:cNvSpPr>
          <p:nvPr>
            <p:ph type="subTitle" idx="1"/>
          </p:nvPr>
        </p:nvSpPr>
        <p:spPr>
          <a:xfrm>
            <a:off x="1295400" y="1524000"/>
            <a:ext cx="5638800" cy="3505200"/>
          </a:xfrm>
        </p:spPr>
        <p:txBody>
          <a:bodyPr>
            <a:noAutofit/>
          </a:bodyPr>
          <a:lstStyle/>
          <a:p>
            <a:pPr algn="l"/>
            <a:r>
              <a:rPr lang="en-US" sz="2200" dirty="0" smtClean="0">
                <a:solidFill>
                  <a:schemeClr val="bg1"/>
                </a:solidFill>
                <a:latin typeface="Times New Roman" pitchFamily="18" charset="0"/>
                <a:cs typeface="Times New Roman" pitchFamily="18" charset="0"/>
              </a:rPr>
              <a:t>Russia will become a "fast" 5G country on the world stage, with the 5G network expected to represent more than 80 percent of the country's population by 2025, according to a new study by the GSMA. Russian mobile operators are planning to launch commercial 5G networks by 2020 and 5G is expected to represent nearly one in five countries (48 million) in 2025, making Russia the leading 5G market in the Commonwealth of Independent States (CIS). </a:t>
            </a:r>
            <a:endParaRPr lang="en-US" sz="22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2" presetClass="entr" presetSubtype="4" fill="hold"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00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Pakistan</a:t>
            </a:r>
            <a:endParaRPr lang="en-US" dirty="0">
              <a:solidFill>
                <a:schemeClr val="bg1"/>
              </a:solidFill>
            </a:endParaRPr>
          </a:p>
        </p:txBody>
      </p:sp>
      <p:sp>
        <p:nvSpPr>
          <p:cNvPr id="6" name="Subtitle 2"/>
          <p:cNvSpPr>
            <a:spLocks noGrp="1"/>
          </p:cNvSpPr>
          <p:nvPr>
            <p:ph type="subTitle" idx="1"/>
          </p:nvPr>
        </p:nvSpPr>
        <p:spPr>
          <a:xfrm>
            <a:off x="1295400" y="1524000"/>
            <a:ext cx="5791200" cy="3657600"/>
          </a:xfrm>
        </p:spPr>
        <p:txBody>
          <a:bodyPr>
            <a:noAutofit/>
          </a:bodyPr>
          <a:lstStyle/>
          <a:p>
            <a:pPr algn="l"/>
            <a:r>
              <a:rPr lang="en-US" sz="2200" dirty="0" smtClean="0">
                <a:solidFill>
                  <a:schemeClr val="bg1"/>
                </a:solidFill>
                <a:latin typeface="Times New Roman" pitchFamily="18" charset="0"/>
                <a:cs typeface="Times New Roman" pitchFamily="18" charset="0"/>
              </a:rPr>
              <a:t>Pakistan is aiming for the evolution of 5G and it could be used in Pakistan by 2020. Pakistan has become the first Southeast Asian country to test 5G. According to sources, 5G is about to launch in Pakistan at a speed of 100 times more than currently available. The network will be 10 times faster than the existing broadband connections available in the country. The speed of the 5G home router is recorded as four gigabytes per second, which means that it can download 50 GB of files in just two minutes.</a:t>
            </a:r>
            <a:endParaRPr lang="en-US" sz="22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33" presetClass="emph" presetSubtype="0" fill="remove" nodeType="withEffect">
                                  <p:stCondLst>
                                    <p:cond delay="0"/>
                                  </p:stCondLst>
                                  <p:childTnLst>
                                    <p:animClr clrSpc="rgb">
                                      <p:cBhvr override="childStyle">
                                        <p:cTn id="28" dur="1500" accel="50000" autoRev="1" fill="hold" tmFilter="0, 0; .33333, 1; 1, 1">
                                          <p:stCondLst>
                                            <p:cond delay="0"/>
                                          </p:stCondLst>
                                        </p:cTn>
                                        <p:tgtEl>
                                          <p:spTgt spid="6">
                                            <p:txEl>
                                              <p:pRg st="0" end="0"/>
                                            </p:txEl>
                                          </p:spTgt>
                                        </p:tgtEl>
                                        <p:attrNameLst>
                                          <p:attrName>style.color</p:attrName>
                                        </p:attrNameLst>
                                      </p:cBhvr>
                                      <p:to>
                                        <a:srgbClr val="304616"/>
                                      </p:to>
                                    </p:animClr>
                                    <p:animClr clrSpc="rgb">
                                      <p:cBhvr>
                                        <p:cTn id="29" dur="1500" accel="50000" autoRev="1" fill="hold" tmFilter="0, 0; .33333, 1; 1, 1">
                                          <p:stCondLst>
                                            <p:cond delay="0"/>
                                          </p:stCondLst>
                                        </p:cTn>
                                        <p:tgtEl>
                                          <p:spTgt spid="6">
                                            <p:txEl>
                                              <p:pRg st="0" end="0"/>
                                            </p:txEl>
                                          </p:spTgt>
                                        </p:tgtEl>
                                        <p:attrNameLst>
                                          <p:attrName>fillcolor</p:attrName>
                                        </p:attrNameLst>
                                      </p:cBhvr>
                                      <p:to>
                                        <a:srgbClr val="304616"/>
                                      </p:to>
                                    </p:animClr>
                                    <p:set>
                                      <p:cBhvr>
                                        <p:cTn id="30" dur="3000" fill="hold"/>
                                        <p:tgtEl>
                                          <p:spTgt spid="6">
                                            <p:txEl>
                                              <p:pRg st="0" end="0"/>
                                            </p:txEl>
                                          </p:spTgt>
                                        </p:tgtEl>
                                        <p:attrNameLst>
                                          <p:attrName>fill.type</p:attrName>
                                        </p:attrNameLst>
                                      </p:cBhvr>
                                      <p:to>
                                        <p:strVal val="solid"/>
                                      </p:to>
                                    </p:set>
                                    <p:set>
                                      <p:cBhvr>
                                        <p:cTn id="31" dur="3000" fill="hold"/>
                                        <p:tgtEl>
                                          <p:spTgt spid="6">
                                            <p:txEl>
                                              <p:pRg st="0" end="0"/>
                                            </p:txEl>
                                          </p:spTgt>
                                        </p:tgtEl>
                                        <p:attrNameLst>
                                          <p:attrName>fill.on</p:attrName>
                                        </p:attrNameLst>
                                      </p:cBhvr>
                                      <p:to>
                                        <p:strVal val="true"/>
                                      </p:to>
                                    </p:set>
                                    <p:animScale>
                                      <p:cBhvr>
                                        <p:cTn id="32" dur="1500" accel="50000" autoRev="1" fill="hold" tmFilter="0, 0; .33333, 1; 1, 1">
                                          <p:stCondLst>
                                            <p:cond delay="0"/>
                                          </p:stCondLst>
                                        </p:cTn>
                                        <p:tgtEl>
                                          <p:spTgt spid="6">
                                            <p:txEl>
                                              <p:pRg st="0" end="0"/>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Ireland </a:t>
            </a:r>
            <a:endParaRPr lang="en-US" dirty="0">
              <a:solidFill>
                <a:schemeClr val="bg1"/>
              </a:solidFill>
            </a:endParaRPr>
          </a:p>
        </p:txBody>
      </p:sp>
      <p:sp>
        <p:nvSpPr>
          <p:cNvPr id="6" name="Subtitle 2"/>
          <p:cNvSpPr>
            <a:spLocks noGrp="1"/>
          </p:cNvSpPr>
          <p:nvPr>
            <p:ph type="subTitle" idx="1"/>
          </p:nvPr>
        </p:nvSpPr>
        <p:spPr>
          <a:xfrm>
            <a:off x="1295400" y="1524000"/>
            <a:ext cx="5334000" cy="3505200"/>
          </a:xfrm>
        </p:spPr>
        <p:txBody>
          <a:bodyPr>
            <a:noAutofit/>
          </a:bodyPr>
          <a:lstStyle/>
          <a:p>
            <a:pPr algn="l"/>
            <a:r>
              <a:rPr lang="en-US" sz="2200" dirty="0" smtClean="0">
                <a:solidFill>
                  <a:schemeClr val="bg1"/>
                </a:solidFill>
                <a:latin typeface="Times New Roman" pitchFamily="18" charset="0"/>
                <a:cs typeface="Times New Roman" pitchFamily="18" charset="0"/>
              </a:rPr>
              <a:t>Today's 5G is for everyone in one of Ireland's most important population centers, even with the right contract and a compatible phone. This was after Vodafone Ireland announced this morning (August 13) that it had launched its first commercial 5G service in Dublin, Cork, Limerick, Galway and Waterford. The telecom company opened its first port of test port in Dublin port in November last year, but the service is now available to both the general public and business customers.</a:t>
            </a:r>
            <a:endParaRPr lang="en-US" sz="22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848600" cy="5334000"/>
          </a:xfrm>
          <a:prstGeom prst="cloudCallout">
            <a:avLst>
              <a:gd name="adj1" fmla="val -39153"/>
              <a:gd name="adj2" fmla="val 44295"/>
            </a:avLst>
          </a:prstGeom>
          <a:blipFill>
            <a:blip r:embed="rId3"/>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4"/>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1026" name="AutoShape 2" descr="Image result for thank you in black and gol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15" name="Picture 591" descr="Image result for thank you in black and gold"/>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667000" y="1219200"/>
            <a:ext cx="3924300" cy="3981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nodeType="withEffect">
                                  <p:stCondLst>
                                    <p:cond delay="4500"/>
                                  </p:stCondLst>
                                  <p:childTnLst>
                                    <p:set>
                                      <p:cBhvr>
                                        <p:cTn id="18" dur="1" fill="hold">
                                          <p:stCondLst>
                                            <p:cond delay="0"/>
                                          </p:stCondLst>
                                        </p:cTn>
                                        <p:tgtEl>
                                          <p:spTgt spid="1615"/>
                                        </p:tgtEl>
                                        <p:attrNameLst>
                                          <p:attrName>style.visibility</p:attrName>
                                        </p:attrNameLst>
                                      </p:cBhvr>
                                      <p:to>
                                        <p:strVal val="visible"/>
                                      </p:to>
                                    </p:set>
                                    <p:animEffect transition="in" filter="wipe(left)">
                                      <p:cBhvr>
                                        <p:cTn id="19" dur="2000"/>
                                        <p:tgtEl>
                                          <p:spTgt spid="161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10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848600" cy="5334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752600" y="1676400"/>
            <a:ext cx="5715000" cy="1908175"/>
          </a:xfrm>
        </p:spPr>
        <p:txBody>
          <a:bodyPr/>
          <a:lstStyle/>
          <a:p>
            <a:r>
              <a:rPr lang="en-US" b="1" dirty="0" smtClean="0">
                <a:solidFill>
                  <a:schemeClr val="bg2">
                    <a:lumMod val="50000"/>
                  </a:schemeClr>
                </a:solidFill>
                <a:latin typeface="Times New Roman" pitchFamily="18" charset="0"/>
                <a:cs typeface="Times New Roman" pitchFamily="18" charset="0"/>
              </a:rPr>
              <a:t>Fifth Generation Network – 5G</a:t>
            </a:r>
            <a:endParaRPr lang="en-US" b="1" dirty="0">
              <a:solidFill>
                <a:schemeClr val="bg2">
                  <a:lumMod val="50000"/>
                </a:schemeClr>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8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924800" cy="56388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598607" y="3050257"/>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00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latin typeface="Times New Roman" pitchFamily="18" charset="0"/>
                <a:cs typeface="Times New Roman" pitchFamily="18" charset="0"/>
              </a:rPr>
              <a:t>Introduction</a:t>
            </a:r>
            <a:endParaRPr lang="en-US" b="1" dirty="0">
              <a:solidFill>
                <a:schemeClr val="bg1"/>
              </a:solidFill>
              <a:latin typeface="Times New Roman" pitchFamily="18" charset="0"/>
              <a:cs typeface="Times New Roman" pitchFamily="18" charset="0"/>
            </a:endParaRPr>
          </a:p>
        </p:txBody>
      </p:sp>
      <p:sp>
        <p:nvSpPr>
          <p:cNvPr id="6" name="Subtitle 2"/>
          <p:cNvSpPr>
            <a:spLocks noGrp="1"/>
          </p:cNvSpPr>
          <p:nvPr>
            <p:ph type="subTitle" idx="1"/>
          </p:nvPr>
        </p:nvSpPr>
        <p:spPr>
          <a:xfrm>
            <a:off x="1524000" y="1676400"/>
            <a:ext cx="5486400" cy="3352800"/>
          </a:xfrm>
        </p:spPr>
        <p:txBody>
          <a:bodyPr>
            <a:normAutofit fontScale="77500" lnSpcReduction="20000"/>
          </a:bodyPr>
          <a:lstStyle/>
          <a:p>
            <a:pPr algn="l"/>
            <a:r>
              <a:rPr lang="en-US" dirty="0" smtClean="0">
                <a:solidFill>
                  <a:schemeClr val="bg1"/>
                </a:solidFill>
              </a:rPr>
              <a:t>The term "5G" refers to the emerging fifth-generation wireless networks and technologies that bring about a step-by-step change in the speed, volume, and latency of fourth-generation networks. 5G enables a large number of new technologies to revolutionize the public and private activities of the sector, from autonomous vehicles to smart cities, virtual reality and combat networks.</a:t>
            </a:r>
            <a:endParaRPr lang="en-US" dirty="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0-#ppt_w/2"/>
                                          </p:val>
                                        </p:tav>
                                        <p:tav tm="100000">
                                          <p:val>
                                            <p:strVal val="#ppt_x"/>
                                          </p:val>
                                        </p:tav>
                                      </p:tavLst>
                                    </p:anim>
                                    <p:anim calcmode="lin" valueType="num">
                                      <p:cBhvr additive="base">
                                        <p:cTn id="8" dur="500" fill="hold"/>
                                        <p:tgtEl>
                                          <p:spTgt spid="1029"/>
                                        </p:tgtEl>
                                        <p:attrNameLst>
                                          <p:attrName>ppt_y</p:attrName>
                                        </p:attrNameLst>
                                      </p:cBhvr>
                                      <p:tavLst>
                                        <p:tav tm="0">
                                          <p:val>
                                            <p:strVal val="#ppt_y"/>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1" nodeType="clickEffect">
                                  <p:stCondLst>
                                    <p:cond delay="0"/>
                                  </p:stCondLst>
                                  <p:childTnLst>
                                    <p:animEffect transition="out" filter="fade">
                                      <p:cBhvr>
                                        <p:cTn id="26" dur="500" tmFilter="0, 0; .2, .5; .8, .5; 1, 0"/>
                                        <p:tgtEl>
                                          <p:spTgt spid="5"/>
                                        </p:tgtEl>
                                      </p:cBhvr>
                                    </p:animEffect>
                                    <p:animScale>
                                      <p:cBhvr>
                                        <p:cTn id="27" dur="250" autoRev="1" fill="hold"/>
                                        <p:tgtEl>
                                          <p:spTgt spid="5"/>
                                        </p:tgtEl>
                                      </p:cBhvr>
                                      <p:by x="105000" y="105000"/>
                                    </p:animScale>
                                  </p:childTnLst>
                                </p:cTn>
                              </p:par>
                              <p:par>
                                <p:cTn id="28" presetID="26" presetClass="emph" presetSubtype="0" fill="hold" grpId="1" nodeType="withEffect">
                                  <p:stCondLst>
                                    <p:cond delay="0"/>
                                  </p:stCondLst>
                                  <p:childTnLst>
                                    <p:animEffect transition="out" filter="fade">
                                      <p:cBhvr>
                                        <p:cTn id="29" dur="500" tmFilter="0, 0; .2, .5; .8, .5; 1, 0"/>
                                        <p:tgtEl>
                                          <p:spTgt spid="6">
                                            <p:txEl>
                                              <p:pRg st="0" end="0"/>
                                            </p:txEl>
                                          </p:spTgt>
                                        </p:tgtEl>
                                      </p:cBhvr>
                                    </p:animEffect>
                                    <p:animScale>
                                      <p:cBhvr>
                                        <p:cTn id="30" dur="250" autoRev="1" fill="hold"/>
                                        <p:tgtEl>
                                          <p:spTgt spid="6">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5" grpId="1"/>
      <p:bldP spid="6" grpId="0" build="p"/>
      <p:bldP spid="6"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28847" name="Picture 175"/>
          <p:cNvPicPr>
            <a:picLocks noChangeAspect="1" noChangeArrowheads="1"/>
          </p:cNvPicPr>
          <p:nvPr/>
        </p:nvPicPr>
        <p:blipFill>
          <a:blip r:embed="rId3"/>
          <a:srcRect/>
          <a:stretch>
            <a:fillRect/>
          </a:stretch>
        </p:blipFill>
        <p:spPr bwMode="auto">
          <a:xfrm>
            <a:off x="2671763" y="5692775"/>
            <a:ext cx="3806825" cy="358775"/>
          </a:xfrm>
          <a:prstGeom prst="rect">
            <a:avLst/>
          </a:prstGeom>
          <a:noFill/>
          <a:ln w="9525">
            <a:noFill/>
            <a:miter lim="800000"/>
            <a:headEnd/>
            <a:tailEnd/>
          </a:ln>
        </p:spPr>
      </p:pic>
      <p:sp>
        <p:nvSpPr>
          <p:cNvPr id="28848" name="Freeform 176"/>
          <p:cNvSpPr>
            <a:spLocks/>
          </p:cNvSpPr>
          <p:nvPr/>
        </p:nvSpPr>
        <p:spPr bwMode="auto">
          <a:xfrm>
            <a:off x="2682875" y="5702300"/>
            <a:ext cx="3781425" cy="328612"/>
          </a:xfrm>
          <a:custGeom>
            <a:avLst/>
            <a:gdLst/>
            <a:ahLst/>
            <a:cxnLst>
              <a:cxn ang="0">
                <a:pos x="1069" y="0"/>
              </a:cxn>
              <a:cxn ang="0">
                <a:pos x="1313" y="0"/>
              </a:cxn>
              <a:cxn ang="0">
                <a:pos x="1432" y="3"/>
              </a:cxn>
              <a:cxn ang="0">
                <a:pos x="1546" y="6"/>
              </a:cxn>
              <a:cxn ang="0">
                <a:pos x="1656" y="8"/>
              </a:cxn>
              <a:cxn ang="0">
                <a:pos x="1759" y="12"/>
              </a:cxn>
              <a:cxn ang="0">
                <a:pos x="1856" y="17"/>
              </a:cxn>
              <a:cxn ang="0">
                <a:pos x="1949" y="24"/>
              </a:cxn>
              <a:cxn ang="0">
                <a:pos x="2033" y="30"/>
              </a:cxn>
              <a:cxn ang="0">
                <a:pos x="2110" y="38"/>
              </a:cxn>
              <a:cxn ang="0">
                <a:pos x="2179" y="46"/>
              </a:cxn>
              <a:cxn ang="0">
                <a:pos x="2239" y="54"/>
              </a:cxn>
              <a:cxn ang="0">
                <a:pos x="2288" y="63"/>
              </a:cxn>
              <a:cxn ang="0">
                <a:pos x="2328" y="72"/>
              </a:cxn>
              <a:cxn ang="0">
                <a:pos x="2357" y="83"/>
              </a:cxn>
              <a:cxn ang="0">
                <a:pos x="2375" y="93"/>
              </a:cxn>
              <a:cxn ang="0">
                <a:pos x="2382" y="104"/>
              </a:cxn>
              <a:cxn ang="0">
                <a:pos x="2375" y="114"/>
              </a:cxn>
              <a:cxn ang="0">
                <a:pos x="2357" y="124"/>
              </a:cxn>
              <a:cxn ang="0">
                <a:pos x="2328" y="135"/>
              </a:cxn>
              <a:cxn ang="0">
                <a:pos x="2288" y="144"/>
              </a:cxn>
              <a:cxn ang="0">
                <a:pos x="2239" y="153"/>
              </a:cxn>
              <a:cxn ang="0">
                <a:pos x="2179" y="161"/>
              </a:cxn>
              <a:cxn ang="0">
                <a:pos x="2110" y="169"/>
              </a:cxn>
              <a:cxn ang="0">
                <a:pos x="2033" y="177"/>
              </a:cxn>
              <a:cxn ang="0">
                <a:pos x="1949" y="183"/>
              </a:cxn>
              <a:cxn ang="0">
                <a:pos x="1856" y="190"/>
              </a:cxn>
              <a:cxn ang="0">
                <a:pos x="1759" y="195"/>
              </a:cxn>
              <a:cxn ang="0">
                <a:pos x="1656" y="199"/>
              </a:cxn>
              <a:cxn ang="0">
                <a:pos x="1546" y="202"/>
              </a:cxn>
              <a:cxn ang="0">
                <a:pos x="1432" y="204"/>
              </a:cxn>
              <a:cxn ang="0">
                <a:pos x="1313" y="207"/>
              </a:cxn>
              <a:cxn ang="0">
                <a:pos x="1069" y="207"/>
              </a:cxn>
              <a:cxn ang="0">
                <a:pos x="950" y="204"/>
              </a:cxn>
              <a:cxn ang="0">
                <a:pos x="837" y="202"/>
              </a:cxn>
              <a:cxn ang="0">
                <a:pos x="727" y="199"/>
              </a:cxn>
              <a:cxn ang="0">
                <a:pos x="624" y="195"/>
              </a:cxn>
              <a:cxn ang="0">
                <a:pos x="526" y="190"/>
              </a:cxn>
              <a:cxn ang="0">
                <a:pos x="433" y="183"/>
              </a:cxn>
              <a:cxn ang="0">
                <a:pos x="350" y="177"/>
              </a:cxn>
              <a:cxn ang="0">
                <a:pos x="273" y="169"/>
              </a:cxn>
              <a:cxn ang="0">
                <a:pos x="203" y="161"/>
              </a:cxn>
              <a:cxn ang="0">
                <a:pos x="143" y="153"/>
              </a:cxn>
              <a:cxn ang="0">
                <a:pos x="95" y="144"/>
              </a:cxn>
              <a:cxn ang="0">
                <a:pos x="54" y="135"/>
              </a:cxn>
              <a:cxn ang="0">
                <a:pos x="25" y="124"/>
              </a:cxn>
              <a:cxn ang="0">
                <a:pos x="7" y="114"/>
              </a:cxn>
              <a:cxn ang="0">
                <a:pos x="0" y="104"/>
              </a:cxn>
              <a:cxn ang="0">
                <a:pos x="7" y="93"/>
              </a:cxn>
              <a:cxn ang="0">
                <a:pos x="25" y="83"/>
              </a:cxn>
              <a:cxn ang="0">
                <a:pos x="54" y="72"/>
              </a:cxn>
              <a:cxn ang="0">
                <a:pos x="95" y="63"/>
              </a:cxn>
              <a:cxn ang="0">
                <a:pos x="143" y="54"/>
              </a:cxn>
              <a:cxn ang="0">
                <a:pos x="203" y="46"/>
              </a:cxn>
              <a:cxn ang="0">
                <a:pos x="273" y="38"/>
              </a:cxn>
              <a:cxn ang="0">
                <a:pos x="350" y="30"/>
              </a:cxn>
              <a:cxn ang="0">
                <a:pos x="433" y="24"/>
              </a:cxn>
              <a:cxn ang="0">
                <a:pos x="526" y="17"/>
              </a:cxn>
              <a:cxn ang="0">
                <a:pos x="624" y="12"/>
              </a:cxn>
              <a:cxn ang="0">
                <a:pos x="727" y="8"/>
              </a:cxn>
              <a:cxn ang="0">
                <a:pos x="837" y="6"/>
              </a:cxn>
              <a:cxn ang="0">
                <a:pos x="950" y="3"/>
              </a:cxn>
              <a:cxn ang="0">
                <a:pos x="1069" y="0"/>
              </a:cxn>
            </a:cxnLst>
            <a:rect l="0" t="0" r="r" b="b"/>
            <a:pathLst>
              <a:path w="2382" h="207">
                <a:moveTo>
                  <a:pt x="1069" y="0"/>
                </a:moveTo>
                <a:lnTo>
                  <a:pt x="1313" y="0"/>
                </a:lnTo>
                <a:lnTo>
                  <a:pt x="1432" y="3"/>
                </a:lnTo>
                <a:lnTo>
                  <a:pt x="1546" y="6"/>
                </a:lnTo>
                <a:lnTo>
                  <a:pt x="1656" y="8"/>
                </a:lnTo>
                <a:lnTo>
                  <a:pt x="1759" y="12"/>
                </a:lnTo>
                <a:lnTo>
                  <a:pt x="1856" y="17"/>
                </a:lnTo>
                <a:lnTo>
                  <a:pt x="1949" y="24"/>
                </a:lnTo>
                <a:lnTo>
                  <a:pt x="2033" y="30"/>
                </a:lnTo>
                <a:lnTo>
                  <a:pt x="2110" y="38"/>
                </a:lnTo>
                <a:lnTo>
                  <a:pt x="2179" y="46"/>
                </a:lnTo>
                <a:lnTo>
                  <a:pt x="2239" y="54"/>
                </a:lnTo>
                <a:lnTo>
                  <a:pt x="2288" y="63"/>
                </a:lnTo>
                <a:lnTo>
                  <a:pt x="2328" y="72"/>
                </a:lnTo>
                <a:lnTo>
                  <a:pt x="2357" y="83"/>
                </a:lnTo>
                <a:lnTo>
                  <a:pt x="2375" y="93"/>
                </a:lnTo>
                <a:lnTo>
                  <a:pt x="2382" y="104"/>
                </a:lnTo>
                <a:lnTo>
                  <a:pt x="2375" y="114"/>
                </a:lnTo>
                <a:lnTo>
                  <a:pt x="2357" y="124"/>
                </a:lnTo>
                <a:lnTo>
                  <a:pt x="2328" y="135"/>
                </a:lnTo>
                <a:lnTo>
                  <a:pt x="2288" y="144"/>
                </a:lnTo>
                <a:lnTo>
                  <a:pt x="2239" y="153"/>
                </a:lnTo>
                <a:lnTo>
                  <a:pt x="2179" y="161"/>
                </a:lnTo>
                <a:lnTo>
                  <a:pt x="2110" y="169"/>
                </a:lnTo>
                <a:lnTo>
                  <a:pt x="2033" y="177"/>
                </a:lnTo>
                <a:lnTo>
                  <a:pt x="1949" y="183"/>
                </a:lnTo>
                <a:lnTo>
                  <a:pt x="1856" y="190"/>
                </a:lnTo>
                <a:lnTo>
                  <a:pt x="1759" y="195"/>
                </a:lnTo>
                <a:lnTo>
                  <a:pt x="1656" y="199"/>
                </a:lnTo>
                <a:lnTo>
                  <a:pt x="1546" y="202"/>
                </a:lnTo>
                <a:lnTo>
                  <a:pt x="1432" y="204"/>
                </a:lnTo>
                <a:lnTo>
                  <a:pt x="1313" y="207"/>
                </a:lnTo>
                <a:lnTo>
                  <a:pt x="1069" y="207"/>
                </a:lnTo>
                <a:lnTo>
                  <a:pt x="950" y="204"/>
                </a:lnTo>
                <a:lnTo>
                  <a:pt x="837" y="202"/>
                </a:lnTo>
                <a:lnTo>
                  <a:pt x="727" y="199"/>
                </a:lnTo>
                <a:lnTo>
                  <a:pt x="624" y="195"/>
                </a:lnTo>
                <a:lnTo>
                  <a:pt x="526" y="190"/>
                </a:lnTo>
                <a:lnTo>
                  <a:pt x="433" y="183"/>
                </a:lnTo>
                <a:lnTo>
                  <a:pt x="350" y="177"/>
                </a:lnTo>
                <a:lnTo>
                  <a:pt x="273" y="169"/>
                </a:lnTo>
                <a:lnTo>
                  <a:pt x="203" y="161"/>
                </a:lnTo>
                <a:lnTo>
                  <a:pt x="143" y="153"/>
                </a:lnTo>
                <a:lnTo>
                  <a:pt x="95" y="144"/>
                </a:lnTo>
                <a:lnTo>
                  <a:pt x="54" y="135"/>
                </a:lnTo>
                <a:lnTo>
                  <a:pt x="25" y="124"/>
                </a:lnTo>
                <a:lnTo>
                  <a:pt x="7" y="114"/>
                </a:lnTo>
                <a:lnTo>
                  <a:pt x="0" y="104"/>
                </a:lnTo>
                <a:lnTo>
                  <a:pt x="7" y="93"/>
                </a:lnTo>
                <a:lnTo>
                  <a:pt x="25" y="83"/>
                </a:lnTo>
                <a:lnTo>
                  <a:pt x="54" y="72"/>
                </a:lnTo>
                <a:lnTo>
                  <a:pt x="95" y="63"/>
                </a:lnTo>
                <a:lnTo>
                  <a:pt x="143" y="54"/>
                </a:lnTo>
                <a:lnTo>
                  <a:pt x="203" y="46"/>
                </a:lnTo>
                <a:lnTo>
                  <a:pt x="273" y="38"/>
                </a:lnTo>
                <a:lnTo>
                  <a:pt x="350" y="30"/>
                </a:lnTo>
                <a:lnTo>
                  <a:pt x="433" y="24"/>
                </a:lnTo>
                <a:lnTo>
                  <a:pt x="526" y="17"/>
                </a:lnTo>
                <a:lnTo>
                  <a:pt x="624" y="12"/>
                </a:lnTo>
                <a:lnTo>
                  <a:pt x="727" y="8"/>
                </a:lnTo>
                <a:lnTo>
                  <a:pt x="837" y="6"/>
                </a:lnTo>
                <a:lnTo>
                  <a:pt x="950" y="3"/>
                </a:lnTo>
                <a:lnTo>
                  <a:pt x="106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28849" name="Picture 177"/>
          <p:cNvPicPr>
            <a:picLocks noChangeAspect="1" noChangeArrowheads="1"/>
          </p:cNvPicPr>
          <p:nvPr/>
        </p:nvPicPr>
        <p:blipFill>
          <a:blip r:embed="rId3"/>
          <a:srcRect/>
          <a:stretch>
            <a:fillRect/>
          </a:stretch>
        </p:blipFill>
        <p:spPr bwMode="auto">
          <a:xfrm>
            <a:off x="2671763" y="5692775"/>
            <a:ext cx="3806825" cy="358775"/>
          </a:xfrm>
          <a:prstGeom prst="rect">
            <a:avLst/>
          </a:prstGeom>
          <a:noFill/>
          <a:ln w="9525">
            <a:noFill/>
            <a:miter lim="800000"/>
            <a:headEnd/>
            <a:tailEnd/>
          </a:ln>
        </p:spPr>
      </p:pic>
      <p:sp>
        <p:nvSpPr>
          <p:cNvPr id="28850" name="Freeform 178"/>
          <p:cNvSpPr>
            <a:spLocks/>
          </p:cNvSpPr>
          <p:nvPr/>
        </p:nvSpPr>
        <p:spPr bwMode="auto">
          <a:xfrm>
            <a:off x="2997200" y="3544888"/>
            <a:ext cx="1446213" cy="2338387"/>
          </a:xfrm>
          <a:custGeom>
            <a:avLst/>
            <a:gdLst/>
            <a:ahLst/>
            <a:cxnLst>
              <a:cxn ang="0">
                <a:pos x="860" y="0"/>
              </a:cxn>
              <a:cxn ang="0">
                <a:pos x="330" y="208"/>
              </a:cxn>
              <a:cxn ang="0">
                <a:pos x="331" y="528"/>
              </a:cxn>
              <a:cxn ang="0">
                <a:pos x="394" y="485"/>
              </a:cxn>
              <a:cxn ang="0">
                <a:pos x="475" y="459"/>
              </a:cxn>
              <a:cxn ang="0">
                <a:pos x="572" y="450"/>
              </a:cxn>
              <a:cxn ang="0">
                <a:pos x="684" y="462"/>
              </a:cxn>
              <a:cxn ang="0">
                <a:pos x="773" y="495"/>
              </a:cxn>
              <a:cxn ang="0">
                <a:pos x="839" y="552"/>
              </a:cxn>
              <a:cxn ang="0">
                <a:pos x="885" y="629"/>
              </a:cxn>
              <a:cxn ang="0">
                <a:pos x="908" y="725"/>
              </a:cxn>
              <a:cxn ang="0">
                <a:pos x="911" y="1107"/>
              </a:cxn>
              <a:cxn ang="0">
                <a:pos x="897" y="1214"/>
              </a:cxn>
              <a:cxn ang="0">
                <a:pos x="859" y="1304"/>
              </a:cxn>
              <a:cxn ang="0">
                <a:pos x="796" y="1378"/>
              </a:cxn>
              <a:cxn ang="0">
                <a:pos x="707" y="1430"/>
              </a:cxn>
              <a:cxn ang="0">
                <a:pos x="593" y="1463"/>
              </a:cxn>
              <a:cxn ang="0">
                <a:pos x="455" y="1473"/>
              </a:cxn>
              <a:cxn ang="0">
                <a:pos x="317" y="1461"/>
              </a:cxn>
              <a:cxn ang="0">
                <a:pos x="204" y="1430"/>
              </a:cxn>
              <a:cxn ang="0">
                <a:pos x="115" y="1378"/>
              </a:cxn>
              <a:cxn ang="0">
                <a:pos x="50" y="1306"/>
              </a:cxn>
              <a:cxn ang="0">
                <a:pos x="12" y="1214"/>
              </a:cxn>
              <a:cxn ang="0">
                <a:pos x="0" y="1107"/>
              </a:cxn>
              <a:cxn ang="0">
                <a:pos x="288" y="986"/>
              </a:cxn>
              <a:cxn ang="0">
                <a:pos x="289" y="1153"/>
              </a:cxn>
              <a:cxn ang="0">
                <a:pos x="307" y="1204"/>
              </a:cxn>
              <a:cxn ang="0">
                <a:pos x="340" y="1238"/>
              </a:cxn>
              <a:cxn ang="0">
                <a:pos x="387" y="1257"/>
              </a:cxn>
              <a:cxn ang="0">
                <a:pos x="447" y="1263"/>
              </a:cxn>
              <a:cxn ang="0">
                <a:pos x="506" y="1257"/>
              </a:cxn>
              <a:cxn ang="0">
                <a:pos x="553" y="1238"/>
              </a:cxn>
              <a:cxn ang="0">
                <a:pos x="586" y="1204"/>
              </a:cxn>
              <a:cxn ang="0">
                <a:pos x="604" y="1154"/>
              </a:cxn>
              <a:cxn ang="0">
                <a:pos x="605" y="801"/>
              </a:cxn>
              <a:cxn ang="0">
                <a:pos x="593" y="735"/>
              </a:cxn>
              <a:cxn ang="0">
                <a:pos x="562" y="690"/>
              </a:cxn>
              <a:cxn ang="0">
                <a:pos x="513" y="665"/>
              </a:cxn>
              <a:cxn ang="0">
                <a:pos x="447" y="658"/>
              </a:cxn>
              <a:cxn ang="0">
                <a:pos x="380" y="665"/>
              </a:cxn>
              <a:cxn ang="0">
                <a:pos x="331" y="690"/>
              </a:cxn>
              <a:cxn ang="0">
                <a:pos x="298" y="735"/>
              </a:cxn>
              <a:cxn ang="0">
                <a:pos x="288" y="801"/>
              </a:cxn>
              <a:cxn ang="0">
                <a:pos x="0" y="844"/>
              </a:cxn>
            </a:cxnLst>
            <a:rect l="0" t="0" r="r" b="b"/>
            <a:pathLst>
              <a:path w="911" h="1473">
                <a:moveTo>
                  <a:pt x="55" y="0"/>
                </a:moveTo>
                <a:lnTo>
                  <a:pt x="860" y="0"/>
                </a:lnTo>
                <a:lnTo>
                  <a:pt x="860" y="208"/>
                </a:lnTo>
                <a:lnTo>
                  <a:pt x="330" y="208"/>
                </a:lnTo>
                <a:lnTo>
                  <a:pt x="305" y="556"/>
                </a:lnTo>
                <a:lnTo>
                  <a:pt x="331" y="528"/>
                </a:lnTo>
                <a:lnTo>
                  <a:pt x="361" y="505"/>
                </a:lnTo>
                <a:lnTo>
                  <a:pt x="394" y="485"/>
                </a:lnTo>
                <a:lnTo>
                  <a:pt x="433" y="469"/>
                </a:lnTo>
                <a:lnTo>
                  <a:pt x="475" y="459"/>
                </a:lnTo>
                <a:lnTo>
                  <a:pt x="522" y="452"/>
                </a:lnTo>
                <a:lnTo>
                  <a:pt x="572" y="450"/>
                </a:lnTo>
                <a:lnTo>
                  <a:pt x="630" y="452"/>
                </a:lnTo>
                <a:lnTo>
                  <a:pt x="684" y="462"/>
                </a:lnTo>
                <a:lnTo>
                  <a:pt x="731" y="476"/>
                </a:lnTo>
                <a:lnTo>
                  <a:pt x="773" y="495"/>
                </a:lnTo>
                <a:lnTo>
                  <a:pt x="810" y="520"/>
                </a:lnTo>
                <a:lnTo>
                  <a:pt x="839" y="552"/>
                </a:lnTo>
                <a:lnTo>
                  <a:pt x="866" y="587"/>
                </a:lnTo>
                <a:lnTo>
                  <a:pt x="885" y="629"/>
                </a:lnTo>
                <a:lnTo>
                  <a:pt x="899" y="675"/>
                </a:lnTo>
                <a:lnTo>
                  <a:pt x="908" y="725"/>
                </a:lnTo>
                <a:lnTo>
                  <a:pt x="911" y="782"/>
                </a:lnTo>
                <a:lnTo>
                  <a:pt x="911" y="1107"/>
                </a:lnTo>
                <a:lnTo>
                  <a:pt x="908" y="1163"/>
                </a:lnTo>
                <a:lnTo>
                  <a:pt x="897" y="1214"/>
                </a:lnTo>
                <a:lnTo>
                  <a:pt x="881" y="1263"/>
                </a:lnTo>
                <a:lnTo>
                  <a:pt x="859" y="1304"/>
                </a:lnTo>
                <a:lnTo>
                  <a:pt x="831" y="1344"/>
                </a:lnTo>
                <a:lnTo>
                  <a:pt x="796" y="1378"/>
                </a:lnTo>
                <a:lnTo>
                  <a:pt x="754" y="1406"/>
                </a:lnTo>
                <a:lnTo>
                  <a:pt x="707" y="1430"/>
                </a:lnTo>
                <a:lnTo>
                  <a:pt x="653" y="1448"/>
                </a:lnTo>
                <a:lnTo>
                  <a:pt x="593" y="1463"/>
                </a:lnTo>
                <a:lnTo>
                  <a:pt x="527" y="1470"/>
                </a:lnTo>
                <a:lnTo>
                  <a:pt x="455" y="1473"/>
                </a:lnTo>
                <a:lnTo>
                  <a:pt x="382" y="1470"/>
                </a:lnTo>
                <a:lnTo>
                  <a:pt x="317" y="1461"/>
                </a:lnTo>
                <a:lnTo>
                  <a:pt x="256" y="1448"/>
                </a:lnTo>
                <a:lnTo>
                  <a:pt x="204" y="1430"/>
                </a:lnTo>
                <a:lnTo>
                  <a:pt x="155" y="1406"/>
                </a:lnTo>
                <a:lnTo>
                  <a:pt x="115" y="1378"/>
                </a:lnTo>
                <a:lnTo>
                  <a:pt x="80" y="1344"/>
                </a:lnTo>
                <a:lnTo>
                  <a:pt x="50" y="1306"/>
                </a:lnTo>
                <a:lnTo>
                  <a:pt x="28" y="1263"/>
                </a:lnTo>
                <a:lnTo>
                  <a:pt x="12" y="1214"/>
                </a:lnTo>
                <a:lnTo>
                  <a:pt x="3" y="1163"/>
                </a:lnTo>
                <a:lnTo>
                  <a:pt x="0" y="1107"/>
                </a:lnTo>
                <a:lnTo>
                  <a:pt x="0" y="986"/>
                </a:lnTo>
                <a:lnTo>
                  <a:pt x="288" y="986"/>
                </a:lnTo>
                <a:lnTo>
                  <a:pt x="288" y="1121"/>
                </a:lnTo>
                <a:lnTo>
                  <a:pt x="289" y="1153"/>
                </a:lnTo>
                <a:lnTo>
                  <a:pt x="296" y="1182"/>
                </a:lnTo>
                <a:lnTo>
                  <a:pt x="307" y="1204"/>
                </a:lnTo>
                <a:lnTo>
                  <a:pt x="323" y="1223"/>
                </a:lnTo>
                <a:lnTo>
                  <a:pt x="340" y="1238"/>
                </a:lnTo>
                <a:lnTo>
                  <a:pt x="363" y="1250"/>
                </a:lnTo>
                <a:lnTo>
                  <a:pt x="387" y="1257"/>
                </a:lnTo>
                <a:lnTo>
                  <a:pt x="415" y="1261"/>
                </a:lnTo>
                <a:lnTo>
                  <a:pt x="447" y="1263"/>
                </a:lnTo>
                <a:lnTo>
                  <a:pt x="478" y="1261"/>
                </a:lnTo>
                <a:lnTo>
                  <a:pt x="506" y="1257"/>
                </a:lnTo>
                <a:lnTo>
                  <a:pt x="530" y="1250"/>
                </a:lnTo>
                <a:lnTo>
                  <a:pt x="553" y="1238"/>
                </a:lnTo>
                <a:lnTo>
                  <a:pt x="571" y="1223"/>
                </a:lnTo>
                <a:lnTo>
                  <a:pt x="586" y="1204"/>
                </a:lnTo>
                <a:lnTo>
                  <a:pt x="597" y="1182"/>
                </a:lnTo>
                <a:lnTo>
                  <a:pt x="604" y="1154"/>
                </a:lnTo>
                <a:lnTo>
                  <a:pt x="605" y="1121"/>
                </a:lnTo>
                <a:lnTo>
                  <a:pt x="605" y="801"/>
                </a:lnTo>
                <a:lnTo>
                  <a:pt x="602" y="765"/>
                </a:lnTo>
                <a:lnTo>
                  <a:pt x="593" y="735"/>
                </a:lnTo>
                <a:lnTo>
                  <a:pt x="581" y="710"/>
                </a:lnTo>
                <a:lnTo>
                  <a:pt x="562" y="690"/>
                </a:lnTo>
                <a:lnTo>
                  <a:pt x="539" y="676"/>
                </a:lnTo>
                <a:lnTo>
                  <a:pt x="513" y="665"/>
                </a:lnTo>
                <a:lnTo>
                  <a:pt x="482" y="659"/>
                </a:lnTo>
                <a:lnTo>
                  <a:pt x="447" y="658"/>
                </a:lnTo>
                <a:lnTo>
                  <a:pt x="412" y="659"/>
                </a:lnTo>
                <a:lnTo>
                  <a:pt x="380" y="665"/>
                </a:lnTo>
                <a:lnTo>
                  <a:pt x="354" y="676"/>
                </a:lnTo>
                <a:lnTo>
                  <a:pt x="331" y="690"/>
                </a:lnTo>
                <a:lnTo>
                  <a:pt x="312" y="710"/>
                </a:lnTo>
                <a:lnTo>
                  <a:pt x="298" y="735"/>
                </a:lnTo>
                <a:lnTo>
                  <a:pt x="291" y="765"/>
                </a:lnTo>
                <a:lnTo>
                  <a:pt x="288" y="801"/>
                </a:lnTo>
                <a:lnTo>
                  <a:pt x="288" y="844"/>
                </a:lnTo>
                <a:lnTo>
                  <a:pt x="0" y="844"/>
                </a:lnTo>
                <a:lnTo>
                  <a:pt x="55"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1" name="Freeform 179"/>
          <p:cNvSpPr>
            <a:spLocks/>
          </p:cNvSpPr>
          <p:nvPr/>
        </p:nvSpPr>
        <p:spPr bwMode="auto">
          <a:xfrm>
            <a:off x="4725988" y="3517900"/>
            <a:ext cx="1447800" cy="2365375"/>
          </a:xfrm>
          <a:custGeom>
            <a:avLst/>
            <a:gdLst/>
            <a:ahLst/>
            <a:cxnLst>
              <a:cxn ang="0">
                <a:pos x="527" y="3"/>
              </a:cxn>
              <a:cxn ang="0">
                <a:pos x="653" y="25"/>
              </a:cxn>
              <a:cxn ang="0">
                <a:pos x="754" y="67"/>
              </a:cxn>
              <a:cxn ang="0">
                <a:pos x="831" y="130"/>
              </a:cxn>
              <a:cxn ang="0">
                <a:pos x="882" y="211"/>
              </a:cxn>
              <a:cxn ang="0">
                <a:pos x="908" y="310"/>
              </a:cxn>
              <a:cxn ang="0">
                <a:pos x="912" y="509"/>
              </a:cxn>
              <a:cxn ang="0">
                <a:pos x="622" y="352"/>
              </a:cxn>
              <a:cxn ang="0">
                <a:pos x="611" y="285"/>
              </a:cxn>
              <a:cxn ang="0">
                <a:pos x="580" y="241"/>
              </a:cxn>
              <a:cxn ang="0">
                <a:pos x="529" y="216"/>
              </a:cxn>
              <a:cxn ang="0">
                <a:pos x="463" y="208"/>
              </a:cxn>
              <a:cxn ang="0">
                <a:pos x="398" y="216"/>
              </a:cxn>
              <a:cxn ang="0">
                <a:pos x="348" y="241"/>
              </a:cxn>
              <a:cxn ang="0">
                <a:pos x="316" y="285"/>
              </a:cxn>
              <a:cxn ang="0">
                <a:pos x="306" y="352"/>
              </a:cxn>
              <a:cxn ang="0">
                <a:pos x="307" y="1170"/>
              </a:cxn>
              <a:cxn ang="0">
                <a:pos x="325" y="1221"/>
              </a:cxn>
              <a:cxn ang="0">
                <a:pos x="358" y="1255"/>
              </a:cxn>
              <a:cxn ang="0">
                <a:pos x="403" y="1274"/>
              </a:cxn>
              <a:cxn ang="0">
                <a:pos x="463" y="1280"/>
              </a:cxn>
              <a:cxn ang="0">
                <a:pos x="522" y="1274"/>
              </a:cxn>
              <a:cxn ang="0">
                <a:pos x="569" y="1255"/>
              </a:cxn>
              <a:cxn ang="0">
                <a:pos x="603" y="1221"/>
              </a:cxn>
              <a:cxn ang="0">
                <a:pos x="620" y="1171"/>
              </a:cxn>
              <a:cxn ang="0">
                <a:pos x="622" y="869"/>
              </a:cxn>
              <a:cxn ang="0">
                <a:pos x="482" y="661"/>
              </a:cxn>
              <a:cxn ang="0">
                <a:pos x="912" y="1124"/>
              </a:cxn>
              <a:cxn ang="0">
                <a:pos x="898" y="1231"/>
              </a:cxn>
              <a:cxn ang="0">
                <a:pos x="859" y="1321"/>
              </a:cxn>
              <a:cxn ang="0">
                <a:pos x="796" y="1395"/>
              </a:cxn>
              <a:cxn ang="0">
                <a:pos x="707" y="1447"/>
              </a:cxn>
              <a:cxn ang="0">
                <a:pos x="594" y="1480"/>
              </a:cxn>
              <a:cxn ang="0">
                <a:pos x="456" y="1490"/>
              </a:cxn>
              <a:cxn ang="0">
                <a:pos x="318" y="1478"/>
              </a:cxn>
              <a:cxn ang="0">
                <a:pos x="204" y="1447"/>
              </a:cxn>
              <a:cxn ang="0">
                <a:pos x="115" y="1395"/>
              </a:cxn>
              <a:cxn ang="0">
                <a:pos x="51" y="1323"/>
              </a:cxn>
              <a:cxn ang="0">
                <a:pos x="12" y="1231"/>
              </a:cxn>
              <a:cxn ang="0">
                <a:pos x="0" y="1124"/>
              </a:cxn>
              <a:cxn ang="0">
                <a:pos x="2" y="310"/>
              </a:cxn>
              <a:cxn ang="0">
                <a:pos x="28" y="211"/>
              </a:cxn>
              <a:cxn ang="0">
                <a:pos x="80" y="130"/>
              </a:cxn>
              <a:cxn ang="0">
                <a:pos x="156" y="67"/>
              </a:cxn>
              <a:cxn ang="0">
                <a:pos x="257" y="25"/>
              </a:cxn>
              <a:cxn ang="0">
                <a:pos x="384" y="3"/>
              </a:cxn>
            </a:cxnLst>
            <a:rect l="0" t="0" r="r" b="b"/>
            <a:pathLst>
              <a:path w="912" h="1490">
                <a:moveTo>
                  <a:pt x="456" y="0"/>
                </a:moveTo>
                <a:lnTo>
                  <a:pt x="527" y="3"/>
                </a:lnTo>
                <a:lnTo>
                  <a:pt x="594" y="12"/>
                </a:lnTo>
                <a:lnTo>
                  <a:pt x="653" y="25"/>
                </a:lnTo>
                <a:lnTo>
                  <a:pt x="707" y="43"/>
                </a:lnTo>
                <a:lnTo>
                  <a:pt x="754" y="67"/>
                </a:lnTo>
                <a:lnTo>
                  <a:pt x="796" y="96"/>
                </a:lnTo>
                <a:lnTo>
                  <a:pt x="831" y="130"/>
                </a:lnTo>
                <a:lnTo>
                  <a:pt x="859" y="167"/>
                </a:lnTo>
                <a:lnTo>
                  <a:pt x="882" y="211"/>
                </a:lnTo>
                <a:lnTo>
                  <a:pt x="898" y="259"/>
                </a:lnTo>
                <a:lnTo>
                  <a:pt x="908" y="310"/>
                </a:lnTo>
                <a:lnTo>
                  <a:pt x="912" y="366"/>
                </a:lnTo>
                <a:lnTo>
                  <a:pt x="912" y="509"/>
                </a:lnTo>
                <a:lnTo>
                  <a:pt x="622" y="509"/>
                </a:lnTo>
                <a:lnTo>
                  <a:pt x="622" y="352"/>
                </a:lnTo>
                <a:lnTo>
                  <a:pt x="618" y="316"/>
                </a:lnTo>
                <a:lnTo>
                  <a:pt x="611" y="285"/>
                </a:lnTo>
                <a:lnTo>
                  <a:pt x="597" y="260"/>
                </a:lnTo>
                <a:lnTo>
                  <a:pt x="580" y="241"/>
                </a:lnTo>
                <a:lnTo>
                  <a:pt x="555" y="226"/>
                </a:lnTo>
                <a:lnTo>
                  <a:pt x="529" y="216"/>
                </a:lnTo>
                <a:lnTo>
                  <a:pt x="498" y="211"/>
                </a:lnTo>
                <a:lnTo>
                  <a:pt x="463" y="208"/>
                </a:lnTo>
                <a:lnTo>
                  <a:pt x="428" y="211"/>
                </a:lnTo>
                <a:lnTo>
                  <a:pt x="398" y="216"/>
                </a:lnTo>
                <a:lnTo>
                  <a:pt x="370" y="226"/>
                </a:lnTo>
                <a:lnTo>
                  <a:pt x="348" y="241"/>
                </a:lnTo>
                <a:lnTo>
                  <a:pt x="330" y="260"/>
                </a:lnTo>
                <a:lnTo>
                  <a:pt x="316" y="285"/>
                </a:lnTo>
                <a:lnTo>
                  <a:pt x="307" y="316"/>
                </a:lnTo>
                <a:lnTo>
                  <a:pt x="306" y="352"/>
                </a:lnTo>
                <a:lnTo>
                  <a:pt x="306" y="1138"/>
                </a:lnTo>
                <a:lnTo>
                  <a:pt x="307" y="1170"/>
                </a:lnTo>
                <a:lnTo>
                  <a:pt x="314" y="1199"/>
                </a:lnTo>
                <a:lnTo>
                  <a:pt x="325" y="1221"/>
                </a:lnTo>
                <a:lnTo>
                  <a:pt x="339" y="1240"/>
                </a:lnTo>
                <a:lnTo>
                  <a:pt x="358" y="1255"/>
                </a:lnTo>
                <a:lnTo>
                  <a:pt x="379" y="1267"/>
                </a:lnTo>
                <a:lnTo>
                  <a:pt x="403" y="1274"/>
                </a:lnTo>
                <a:lnTo>
                  <a:pt x="431" y="1278"/>
                </a:lnTo>
                <a:lnTo>
                  <a:pt x="463" y="1280"/>
                </a:lnTo>
                <a:lnTo>
                  <a:pt x="494" y="1278"/>
                </a:lnTo>
                <a:lnTo>
                  <a:pt x="522" y="1274"/>
                </a:lnTo>
                <a:lnTo>
                  <a:pt x="548" y="1267"/>
                </a:lnTo>
                <a:lnTo>
                  <a:pt x="569" y="1255"/>
                </a:lnTo>
                <a:lnTo>
                  <a:pt x="589" y="1240"/>
                </a:lnTo>
                <a:lnTo>
                  <a:pt x="603" y="1221"/>
                </a:lnTo>
                <a:lnTo>
                  <a:pt x="613" y="1199"/>
                </a:lnTo>
                <a:lnTo>
                  <a:pt x="620" y="1171"/>
                </a:lnTo>
                <a:lnTo>
                  <a:pt x="622" y="1138"/>
                </a:lnTo>
                <a:lnTo>
                  <a:pt x="622" y="869"/>
                </a:lnTo>
                <a:lnTo>
                  <a:pt x="482" y="869"/>
                </a:lnTo>
                <a:lnTo>
                  <a:pt x="482" y="661"/>
                </a:lnTo>
                <a:lnTo>
                  <a:pt x="912" y="661"/>
                </a:lnTo>
                <a:lnTo>
                  <a:pt x="912" y="1124"/>
                </a:lnTo>
                <a:lnTo>
                  <a:pt x="908" y="1180"/>
                </a:lnTo>
                <a:lnTo>
                  <a:pt x="898" y="1231"/>
                </a:lnTo>
                <a:lnTo>
                  <a:pt x="882" y="1280"/>
                </a:lnTo>
                <a:lnTo>
                  <a:pt x="859" y="1321"/>
                </a:lnTo>
                <a:lnTo>
                  <a:pt x="831" y="1361"/>
                </a:lnTo>
                <a:lnTo>
                  <a:pt x="796" y="1395"/>
                </a:lnTo>
                <a:lnTo>
                  <a:pt x="754" y="1423"/>
                </a:lnTo>
                <a:lnTo>
                  <a:pt x="707" y="1447"/>
                </a:lnTo>
                <a:lnTo>
                  <a:pt x="653" y="1465"/>
                </a:lnTo>
                <a:lnTo>
                  <a:pt x="594" y="1480"/>
                </a:lnTo>
                <a:lnTo>
                  <a:pt x="527" y="1487"/>
                </a:lnTo>
                <a:lnTo>
                  <a:pt x="456" y="1490"/>
                </a:lnTo>
                <a:lnTo>
                  <a:pt x="382" y="1487"/>
                </a:lnTo>
                <a:lnTo>
                  <a:pt x="318" y="1478"/>
                </a:lnTo>
                <a:lnTo>
                  <a:pt x="257" y="1465"/>
                </a:lnTo>
                <a:lnTo>
                  <a:pt x="204" y="1447"/>
                </a:lnTo>
                <a:lnTo>
                  <a:pt x="156" y="1423"/>
                </a:lnTo>
                <a:lnTo>
                  <a:pt x="115" y="1395"/>
                </a:lnTo>
                <a:lnTo>
                  <a:pt x="80" y="1361"/>
                </a:lnTo>
                <a:lnTo>
                  <a:pt x="51" y="1323"/>
                </a:lnTo>
                <a:lnTo>
                  <a:pt x="28" y="1280"/>
                </a:lnTo>
                <a:lnTo>
                  <a:pt x="12" y="1231"/>
                </a:lnTo>
                <a:lnTo>
                  <a:pt x="4" y="1180"/>
                </a:lnTo>
                <a:lnTo>
                  <a:pt x="0" y="1124"/>
                </a:lnTo>
                <a:lnTo>
                  <a:pt x="0" y="366"/>
                </a:lnTo>
                <a:lnTo>
                  <a:pt x="2" y="310"/>
                </a:lnTo>
                <a:lnTo>
                  <a:pt x="12" y="259"/>
                </a:lnTo>
                <a:lnTo>
                  <a:pt x="28" y="211"/>
                </a:lnTo>
                <a:lnTo>
                  <a:pt x="51" y="167"/>
                </a:lnTo>
                <a:lnTo>
                  <a:pt x="80" y="130"/>
                </a:lnTo>
                <a:lnTo>
                  <a:pt x="115" y="96"/>
                </a:lnTo>
                <a:lnTo>
                  <a:pt x="156" y="67"/>
                </a:lnTo>
                <a:lnTo>
                  <a:pt x="204" y="43"/>
                </a:lnTo>
                <a:lnTo>
                  <a:pt x="257" y="25"/>
                </a:lnTo>
                <a:lnTo>
                  <a:pt x="318" y="11"/>
                </a:lnTo>
                <a:lnTo>
                  <a:pt x="384" y="3"/>
                </a:lnTo>
                <a:lnTo>
                  <a:pt x="45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2" name="Freeform 180"/>
          <p:cNvSpPr>
            <a:spLocks/>
          </p:cNvSpPr>
          <p:nvPr/>
        </p:nvSpPr>
        <p:spPr bwMode="auto">
          <a:xfrm>
            <a:off x="4856163" y="5748338"/>
            <a:ext cx="623888" cy="180975"/>
          </a:xfrm>
          <a:custGeom>
            <a:avLst/>
            <a:gdLst/>
            <a:ahLst/>
            <a:cxnLst>
              <a:cxn ang="0">
                <a:pos x="0" y="0"/>
              </a:cxn>
              <a:cxn ang="0">
                <a:pos x="393" y="0"/>
              </a:cxn>
              <a:cxn ang="0">
                <a:pos x="393" y="56"/>
              </a:cxn>
              <a:cxn ang="0">
                <a:pos x="196" y="114"/>
              </a:cxn>
              <a:cxn ang="0">
                <a:pos x="0" y="54"/>
              </a:cxn>
              <a:cxn ang="0">
                <a:pos x="0" y="0"/>
              </a:cxn>
            </a:cxnLst>
            <a:rect l="0" t="0" r="r" b="b"/>
            <a:pathLst>
              <a:path w="393" h="114">
                <a:moveTo>
                  <a:pt x="0" y="0"/>
                </a:moveTo>
                <a:lnTo>
                  <a:pt x="393" y="0"/>
                </a:lnTo>
                <a:lnTo>
                  <a:pt x="393" y="56"/>
                </a:lnTo>
                <a:lnTo>
                  <a:pt x="196" y="114"/>
                </a:lnTo>
                <a:lnTo>
                  <a:pt x="0" y="54"/>
                </a:lnTo>
                <a:lnTo>
                  <a:pt x="0" y="0"/>
                </a:lnTo>
                <a:close/>
              </a:path>
            </a:pathLst>
          </a:custGeom>
          <a:solidFill>
            <a:srgbClr val="02B4DB"/>
          </a:solidFill>
          <a:ln w="0">
            <a:solidFill>
              <a:srgbClr val="02B4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3" name="Freeform 181"/>
          <p:cNvSpPr>
            <a:spLocks/>
          </p:cNvSpPr>
          <p:nvPr/>
        </p:nvSpPr>
        <p:spPr bwMode="auto">
          <a:xfrm>
            <a:off x="4884738" y="4840288"/>
            <a:ext cx="523875" cy="422275"/>
          </a:xfrm>
          <a:custGeom>
            <a:avLst/>
            <a:gdLst/>
            <a:ahLst/>
            <a:cxnLst>
              <a:cxn ang="0">
                <a:pos x="118" y="0"/>
              </a:cxn>
              <a:cxn ang="0">
                <a:pos x="141" y="1"/>
              </a:cxn>
              <a:cxn ang="0">
                <a:pos x="166" y="10"/>
              </a:cxn>
              <a:cxn ang="0">
                <a:pos x="181" y="4"/>
              </a:cxn>
              <a:cxn ang="0">
                <a:pos x="200" y="0"/>
              </a:cxn>
              <a:cxn ang="0">
                <a:pos x="221" y="0"/>
              </a:cxn>
              <a:cxn ang="0">
                <a:pos x="242" y="4"/>
              </a:cxn>
              <a:cxn ang="0">
                <a:pos x="260" y="11"/>
              </a:cxn>
              <a:cxn ang="0">
                <a:pos x="272" y="23"/>
              </a:cxn>
              <a:cxn ang="0">
                <a:pos x="277" y="32"/>
              </a:cxn>
              <a:cxn ang="0">
                <a:pos x="281" y="41"/>
              </a:cxn>
              <a:cxn ang="0">
                <a:pos x="286" y="51"/>
              </a:cxn>
              <a:cxn ang="0">
                <a:pos x="295" y="58"/>
              </a:cxn>
              <a:cxn ang="0">
                <a:pos x="307" y="66"/>
              </a:cxn>
              <a:cxn ang="0">
                <a:pos x="317" y="74"/>
              </a:cxn>
              <a:cxn ang="0">
                <a:pos x="324" y="83"/>
              </a:cxn>
              <a:cxn ang="0">
                <a:pos x="330" y="96"/>
              </a:cxn>
              <a:cxn ang="0">
                <a:pos x="330" y="109"/>
              </a:cxn>
              <a:cxn ang="0">
                <a:pos x="326" y="121"/>
              </a:cxn>
              <a:cxn ang="0">
                <a:pos x="319" y="134"/>
              </a:cxn>
              <a:cxn ang="0">
                <a:pos x="314" y="146"/>
              </a:cxn>
              <a:cxn ang="0">
                <a:pos x="312" y="158"/>
              </a:cxn>
              <a:cxn ang="0">
                <a:pos x="314" y="168"/>
              </a:cxn>
              <a:cxn ang="0">
                <a:pos x="316" y="180"/>
              </a:cxn>
              <a:cxn ang="0">
                <a:pos x="310" y="192"/>
              </a:cxn>
              <a:cxn ang="0">
                <a:pos x="303" y="202"/>
              </a:cxn>
              <a:cxn ang="0">
                <a:pos x="298" y="211"/>
              </a:cxn>
              <a:cxn ang="0">
                <a:pos x="296" y="221"/>
              </a:cxn>
              <a:cxn ang="0">
                <a:pos x="298" y="232"/>
              </a:cxn>
              <a:cxn ang="0">
                <a:pos x="300" y="245"/>
              </a:cxn>
              <a:cxn ang="0">
                <a:pos x="296" y="256"/>
              </a:cxn>
              <a:cxn ang="0">
                <a:pos x="288" y="262"/>
              </a:cxn>
              <a:cxn ang="0">
                <a:pos x="270" y="266"/>
              </a:cxn>
              <a:cxn ang="0">
                <a:pos x="83" y="266"/>
              </a:cxn>
              <a:cxn ang="0">
                <a:pos x="66" y="264"/>
              </a:cxn>
              <a:cxn ang="0">
                <a:pos x="49" y="258"/>
              </a:cxn>
              <a:cxn ang="0">
                <a:pos x="36" y="249"/>
              </a:cxn>
              <a:cxn ang="0">
                <a:pos x="28" y="239"/>
              </a:cxn>
              <a:cxn ang="0">
                <a:pos x="26" y="224"/>
              </a:cxn>
              <a:cxn ang="0">
                <a:pos x="28" y="213"/>
              </a:cxn>
              <a:cxn ang="0">
                <a:pos x="31" y="202"/>
              </a:cxn>
              <a:cxn ang="0">
                <a:pos x="33" y="190"/>
              </a:cxn>
              <a:cxn ang="0">
                <a:pos x="31" y="179"/>
              </a:cxn>
              <a:cxn ang="0">
                <a:pos x="26" y="166"/>
              </a:cxn>
              <a:cxn ang="0">
                <a:pos x="19" y="155"/>
              </a:cxn>
              <a:cxn ang="0">
                <a:pos x="10" y="146"/>
              </a:cxn>
              <a:cxn ang="0">
                <a:pos x="3" y="136"/>
              </a:cxn>
              <a:cxn ang="0">
                <a:pos x="0" y="124"/>
              </a:cxn>
              <a:cxn ang="0">
                <a:pos x="3" y="112"/>
              </a:cxn>
              <a:cxn ang="0">
                <a:pos x="8" y="100"/>
              </a:cxn>
              <a:cxn ang="0">
                <a:pos x="17" y="92"/>
              </a:cxn>
              <a:cxn ang="0">
                <a:pos x="31" y="82"/>
              </a:cxn>
              <a:cxn ang="0">
                <a:pos x="40" y="74"/>
              </a:cxn>
              <a:cxn ang="0">
                <a:pos x="43" y="66"/>
              </a:cxn>
              <a:cxn ang="0">
                <a:pos x="43" y="56"/>
              </a:cxn>
              <a:cxn ang="0">
                <a:pos x="45" y="41"/>
              </a:cxn>
              <a:cxn ang="0">
                <a:pos x="50" y="30"/>
              </a:cxn>
              <a:cxn ang="0">
                <a:pos x="59" y="21"/>
              </a:cxn>
              <a:cxn ang="0">
                <a:pos x="69" y="14"/>
              </a:cxn>
              <a:cxn ang="0">
                <a:pos x="96" y="4"/>
              </a:cxn>
              <a:cxn ang="0">
                <a:pos x="118" y="0"/>
              </a:cxn>
            </a:cxnLst>
            <a:rect l="0" t="0" r="r" b="b"/>
            <a:pathLst>
              <a:path w="330" h="266">
                <a:moveTo>
                  <a:pt x="118" y="0"/>
                </a:moveTo>
                <a:lnTo>
                  <a:pt x="141" y="1"/>
                </a:lnTo>
                <a:lnTo>
                  <a:pt x="166" y="10"/>
                </a:lnTo>
                <a:lnTo>
                  <a:pt x="181" y="4"/>
                </a:lnTo>
                <a:lnTo>
                  <a:pt x="200" y="0"/>
                </a:lnTo>
                <a:lnTo>
                  <a:pt x="221" y="0"/>
                </a:lnTo>
                <a:lnTo>
                  <a:pt x="242" y="4"/>
                </a:lnTo>
                <a:lnTo>
                  <a:pt x="260" y="11"/>
                </a:lnTo>
                <a:lnTo>
                  <a:pt x="272" y="23"/>
                </a:lnTo>
                <a:lnTo>
                  <a:pt x="277" y="32"/>
                </a:lnTo>
                <a:lnTo>
                  <a:pt x="281" y="41"/>
                </a:lnTo>
                <a:lnTo>
                  <a:pt x="286" y="51"/>
                </a:lnTo>
                <a:lnTo>
                  <a:pt x="295" y="58"/>
                </a:lnTo>
                <a:lnTo>
                  <a:pt x="307" y="66"/>
                </a:lnTo>
                <a:lnTo>
                  <a:pt x="317" y="74"/>
                </a:lnTo>
                <a:lnTo>
                  <a:pt x="324" y="83"/>
                </a:lnTo>
                <a:lnTo>
                  <a:pt x="330" y="96"/>
                </a:lnTo>
                <a:lnTo>
                  <a:pt x="330" y="109"/>
                </a:lnTo>
                <a:lnTo>
                  <a:pt x="326" y="121"/>
                </a:lnTo>
                <a:lnTo>
                  <a:pt x="319" y="134"/>
                </a:lnTo>
                <a:lnTo>
                  <a:pt x="314" y="146"/>
                </a:lnTo>
                <a:lnTo>
                  <a:pt x="312" y="158"/>
                </a:lnTo>
                <a:lnTo>
                  <a:pt x="314" y="168"/>
                </a:lnTo>
                <a:lnTo>
                  <a:pt x="316" y="180"/>
                </a:lnTo>
                <a:lnTo>
                  <a:pt x="310" y="192"/>
                </a:lnTo>
                <a:lnTo>
                  <a:pt x="303" y="202"/>
                </a:lnTo>
                <a:lnTo>
                  <a:pt x="298" y="211"/>
                </a:lnTo>
                <a:lnTo>
                  <a:pt x="296" y="221"/>
                </a:lnTo>
                <a:lnTo>
                  <a:pt x="298" y="232"/>
                </a:lnTo>
                <a:lnTo>
                  <a:pt x="300" y="245"/>
                </a:lnTo>
                <a:lnTo>
                  <a:pt x="296" y="256"/>
                </a:lnTo>
                <a:lnTo>
                  <a:pt x="288" y="262"/>
                </a:lnTo>
                <a:lnTo>
                  <a:pt x="270" y="266"/>
                </a:lnTo>
                <a:lnTo>
                  <a:pt x="83" y="266"/>
                </a:lnTo>
                <a:lnTo>
                  <a:pt x="66" y="264"/>
                </a:lnTo>
                <a:lnTo>
                  <a:pt x="49" y="258"/>
                </a:lnTo>
                <a:lnTo>
                  <a:pt x="36" y="249"/>
                </a:lnTo>
                <a:lnTo>
                  <a:pt x="28" y="239"/>
                </a:lnTo>
                <a:lnTo>
                  <a:pt x="26" y="224"/>
                </a:lnTo>
                <a:lnTo>
                  <a:pt x="28" y="213"/>
                </a:lnTo>
                <a:lnTo>
                  <a:pt x="31" y="202"/>
                </a:lnTo>
                <a:lnTo>
                  <a:pt x="33" y="190"/>
                </a:lnTo>
                <a:lnTo>
                  <a:pt x="31" y="179"/>
                </a:lnTo>
                <a:lnTo>
                  <a:pt x="26" y="166"/>
                </a:lnTo>
                <a:lnTo>
                  <a:pt x="19" y="155"/>
                </a:lnTo>
                <a:lnTo>
                  <a:pt x="10" y="146"/>
                </a:lnTo>
                <a:lnTo>
                  <a:pt x="3" y="136"/>
                </a:lnTo>
                <a:lnTo>
                  <a:pt x="0" y="124"/>
                </a:lnTo>
                <a:lnTo>
                  <a:pt x="3" y="112"/>
                </a:lnTo>
                <a:lnTo>
                  <a:pt x="8" y="100"/>
                </a:lnTo>
                <a:lnTo>
                  <a:pt x="17" y="92"/>
                </a:lnTo>
                <a:lnTo>
                  <a:pt x="31" y="82"/>
                </a:lnTo>
                <a:lnTo>
                  <a:pt x="40" y="74"/>
                </a:lnTo>
                <a:lnTo>
                  <a:pt x="43" y="66"/>
                </a:lnTo>
                <a:lnTo>
                  <a:pt x="43" y="56"/>
                </a:lnTo>
                <a:lnTo>
                  <a:pt x="45" y="41"/>
                </a:lnTo>
                <a:lnTo>
                  <a:pt x="50" y="30"/>
                </a:lnTo>
                <a:lnTo>
                  <a:pt x="59" y="21"/>
                </a:lnTo>
                <a:lnTo>
                  <a:pt x="69" y="14"/>
                </a:lnTo>
                <a:lnTo>
                  <a:pt x="96" y="4"/>
                </a:lnTo>
                <a:lnTo>
                  <a:pt x="118"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4" name="Freeform 182"/>
          <p:cNvSpPr>
            <a:spLocks/>
          </p:cNvSpPr>
          <p:nvPr/>
        </p:nvSpPr>
        <p:spPr bwMode="auto">
          <a:xfrm>
            <a:off x="4684713" y="5229225"/>
            <a:ext cx="944563" cy="592137"/>
          </a:xfrm>
          <a:custGeom>
            <a:avLst/>
            <a:gdLst/>
            <a:ahLst/>
            <a:cxnLst>
              <a:cxn ang="0">
                <a:pos x="487" y="0"/>
              </a:cxn>
              <a:cxn ang="0">
                <a:pos x="595" y="221"/>
              </a:cxn>
              <a:cxn ang="0">
                <a:pos x="587" y="251"/>
              </a:cxn>
              <a:cxn ang="0">
                <a:pos x="494" y="293"/>
              </a:cxn>
              <a:cxn ang="0">
                <a:pos x="484" y="373"/>
              </a:cxn>
              <a:cxn ang="0">
                <a:pos x="129" y="368"/>
              </a:cxn>
              <a:cxn ang="0">
                <a:pos x="124" y="298"/>
              </a:cxn>
              <a:cxn ang="0">
                <a:pos x="10" y="254"/>
              </a:cxn>
              <a:cxn ang="0">
                <a:pos x="0" y="228"/>
              </a:cxn>
              <a:cxn ang="0">
                <a:pos x="108" y="3"/>
              </a:cxn>
              <a:cxn ang="0">
                <a:pos x="487" y="0"/>
              </a:cxn>
            </a:cxnLst>
            <a:rect l="0" t="0" r="r" b="b"/>
            <a:pathLst>
              <a:path w="595" h="373">
                <a:moveTo>
                  <a:pt x="487" y="0"/>
                </a:moveTo>
                <a:lnTo>
                  <a:pt x="595" y="221"/>
                </a:lnTo>
                <a:lnTo>
                  <a:pt x="587" y="251"/>
                </a:lnTo>
                <a:lnTo>
                  <a:pt x="494" y="293"/>
                </a:lnTo>
                <a:lnTo>
                  <a:pt x="484" y="373"/>
                </a:lnTo>
                <a:lnTo>
                  <a:pt x="129" y="368"/>
                </a:lnTo>
                <a:lnTo>
                  <a:pt x="124" y="298"/>
                </a:lnTo>
                <a:lnTo>
                  <a:pt x="10" y="254"/>
                </a:lnTo>
                <a:lnTo>
                  <a:pt x="0" y="228"/>
                </a:lnTo>
                <a:lnTo>
                  <a:pt x="108" y="3"/>
                </a:lnTo>
                <a:lnTo>
                  <a:pt x="487" y="0"/>
                </a:lnTo>
                <a:close/>
              </a:path>
            </a:pathLst>
          </a:custGeom>
          <a:solidFill>
            <a:srgbClr val="AAFFCF"/>
          </a:solidFill>
          <a:ln w="0">
            <a:solidFill>
              <a:srgbClr val="AAFFC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5" name="Freeform 183"/>
          <p:cNvSpPr>
            <a:spLocks/>
          </p:cNvSpPr>
          <p:nvPr/>
        </p:nvSpPr>
        <p:spPr bwMode="auto">
          <a:xfrm>
            <a:off x="5092700" y="5148263"/>
            <a:ext cx="127000" cy="117475"/>
          </a:xfrm>
          <a:custGeom>
            <a:avLst/>
            <a:gdLst/>
            <a:ahLst/>
            <a:cxnLst>
              <a:cxn ang="0">
                <a:pos x="0" y="0"/>
              </a:cxn>
              <a:cxn ang="0">
                <a:pos x="78" y="4"/>
              </a:cxn>
              <a:cxn ang="0">
                <a:pos x="80" y="55"/>
              </a:cxn>
              <a:cxn ang="0">
                <a:pos x="62" y="68"/>
              </a:cxn>
              <a:cxn ang="0">
                <a:pos x="47" y="74"/>
              </a:cxn>
              <a:cxn ang="0">
                <a:pos x="33" y="72"/>
              </a:cxn>
              <a:cxn ang="0">
                <a:pos x="19" y="68"/>
              </a:cxn>
              <a:cxn ang="0">
                <a:pos x="10" y="63"/>
              </a:cxn>
              <a:cxn ang="0">
                <a:pos x="3" y="58"/>
              </a:cxn>
              <a:cxn ang="0">
                <a:pos x="1" y="55"/>
              </a:cxn>
              <a:cxn ang="0">
                <a:pos x="0" y="0"/>
              </a:cxn>
            </a:cxnLst>
            <a:rect l="0" t="0" r="r" b="b"/>
            <a:pathLst>
              <a:path w="80" h="74">
                <a:moveTo>
                  <a:pt x="0" y="0"/>
                </a:moveTo>
                <a:lnTo>
                  <a:pt x="78" y="4"/>
                </a:lnTo>
                <a:lnTo>
                  <a:pt x="80" y="55"/>
                </a:lnTo>
                <a:lnTo>
                  <a:pt x="62" y="68"/>
                </a:lnTo>
                <a:lnTo>
                  <a:pt x="47" y="74"/>
                </a:lnTo>
                <a:lnTo>
                  <a:pt x="33" y="72"/>
                </a:lnTo>
                <a:lnTo>
                  <a:pt x="19" y="68"/>
                </a:lnTo>
                <a:lnTo>
                  <a:pt x="10" y="63"/>
                </a:lnTo>
                <a:lnTo>
                  <a:pt x="3" y="58"/>
                </a:lnTo>
                <a:lnTo>
                  <a:pt x="1" y="55"/>
                </a:lnTo>
                <a:lnTo>
                  <a:pt x="0"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6" name="Freeform 184"/>
          <p:cNvSpPr>
            <a:spLocks/>
          </p:cNvSpPr>
          <p:nvPr/>
        </p:nvSpPr>
        <p:spPr bwMode="auto">
          <a:xfrm>
            <a:off x="5092700" y="5148263"/>
            <a:ext cx="127000" cy="60325"/>
          </a:xfrm>
          <a:custGeom>
            <a:avLst/>
            <a:gdLst/>
            <a:ahLst/>
            <a:cxnLst>
              <a:cxn ang="0">
                <a:pos x="0" y="0"/>
              </a:cxn>
              <a:cxn ang="0">
                <a:pos x="78" y="4"/>
              </a:cxn>
              <a:cxn ang="0">
                <a:pos x="80" y="27"/>
              </a:cxn>
              <a:cxn ang="0">
                <a:pos x="1" y="38"/>
              </a:cxn>
              <a:cxn ang="0">
                <a:pos x="0" y="0"/>
              </a:cxn>
            </a:cxnLst>
            <a:rect l="0" t="0" r="r" b="b"/>
            <a:pathLst>
              <a:path w="80" h="38">
                <a:moveTo>
                  <a:pt x="0" y="0"/>
                </a:moveTo>
                <a:lnTo>
                  <a:pt x="78" y="4"/>
                </a:lnTo>
                <a:lnTo>
                  <a:pt x="80" y="27"/>
                </a:lnTo>
                <a:lnTo>
                  <a:pt x="1" y="38"/>
                </a:lnTo>
                <a:lnTo>
                  <a:pt x="0"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7" name="Freeform 185"/>
          <p:cNvSpPr>
            <a:spLocks/>
          </p:cNvSpPr>
          <p:nvPr/>
        </p:nvSpPr>
        <p:spPr bwMode="auto">
          <a:xfrm>
            <a:off x="4994275" y="4964113"/>
            <a:ext cx="322263" cy="220662"/>
          </a:xfrm>
          <a:custGeom>
            <a:avLst/>
            <a:gdLst/>
            <a:ahLst/>
            <a:cxnLst>
              <a:cxn ang="0">
                <a:pos x="100" y="0"/>
              </a:cxn>
              <a:cxn ang="0">
                <a:pos x="90" y="8"/>
              </a:cxn>
              <a:cxn ang="0">
                <a:pos x="74" y="17"/>
              </a:cxn>
              <a:cxn ang="0">
                <a:pos x="51" y="26"/>
              </a:cxn>
              <a:cxn ang="0">
                <a:pos x="20" y="35"/>
              </a:cxn>
              <a:cxn ang="0">
                <a:pos x="25" y="35"/>
              </a:cxn>
              <a:cxn ang="0">
                <a:pos x="39" y="33"/>
              </a:cxn>
              <a:cxn ang="0">
                <a:pos x="58" y="30"/>
              </a:cxn>
              <a:cxn ang="0">
                <a:pos x="81" y="24"/>
              </a:cxn>
              <a:cxn ang="0">
                <a:pos x="102" y="14"/>
              </a:cxn>
              <a:cxn ang="0">
                <a:pos x="119" y="1"/>
              </a:cxn>
              <a:cxn ang="0">
                <a:pos x="123" y="3"/>
              </a:cxn>
              <a:cxn ang="0">
                <a:pos x="130" y="7"/>
              </a:cxn>
              <a:cxn ang="0">
                <a:pos x="142" y="12"/>
              </a:cxn>
              <a:cxn ang="0">
                <a:pos x="159" y="17"/>
              </a:cxn>
              <a:cxn ang="0">
                <a:pos x="179" y="22"/>
              </a:cxn>
              <a:cxn ang="0">
                <a:pos x="203" y="25"/>
              </a:cxn>
              <a:cxn ang="0">
                <a:pos x="166" y="112"/>
              </a:cxn>
              <a:cxn ang="0">
                <a:pos x="105" y="139"/>
              </a:cxn>
              <a:cxn ang="0">
                <a:pos x="37" y="112"/>
              </a:cxn>
              <a:cxn ang="0">
                <a:pos x="0" y="30"/>
              </a:cxn>
              <a:cxn ang="0">
                <a:pos x="6" y="30"/>
              </a:cxn>
              <a:cxn ang="0">
                <a:pos x="20" y="28"/>
              </a:cxn>
              <a:cxn ang="0">
                <a:pos x="39" y="25"/>
              </a:cxn>
              <a:cxn ang="0">
                <a:pos x="62" y="18"/>
              </a:cxn>
              <a:cxn ang="0">
                <a:pos x="83" y="11"/>
              </a:cxn>
              <a:cxn ang="0">
                <a:pos x="100" y="0"/>
              </a:cxn>
            </a:cxnLst>
            <a:rect l="0" t="0" r="r" b="b"/>
            <a:pathLst>
              <a:path w="203" h="139">
                <a:moveTo>
                  <a:pt x="100" y="0"/>
                </a:moveTo>
                <a:lnTo>
                  <a:pt x="90" y="8"/>
                </a:lnTo>
                <a:lnTo>
                  <a:pt x="74" y="17"/>
                </a:lnTo>
                <a:lnTo>
                  <a:pt x="51" y="26"/>
                </a:lnTo>
                <a:lnTo>
                  <a:pt x="20" y="35"/>
                </a:lnTo>
                <a:lnTo>
                  <a:pt x="25" y="35"/>
                </a:lnTo>
                <a:lnTo>
                  <a:pt x="39" y="33"/>
                </a:lnTo>
                <a:lnTo>
                  <a:pt x="58" y="30"/>
                </a:lnTo>
                <a:lnTo>
                  <a:pt x="81" y="24"/>
                </a:lnTo>
                <a:lnTo>
                  <a:pt x="102" y="14"/>
                </a:lnTo>
                <a:lnTo>
                  <a:pt x="119" y="1"/>
                </a:lnTo>
                <a:lnTo>
                  <a:pt x="123" y="3"/>
                </a:lnTo>
                <a:lnTo>
                  <a:pt x="130" y="7"/>
                </a:lnTo>
                <a:lnTo>
                  <a:pt x="142" y="12"/>
                </a:lnTo>
                <a:lnTo>
                  <a:pt x="159" y="17"/>
                </a:lnTo>
                <a:lnTo>
                  <a:pt x="179" y="22"/>
                </a:lnTo>
                <a:lnTo>
                  <a:pt x="203" y="25"/>
                </a:lnTo>
                <a:lnTo>
                  <a:pt x="166" y="112"/>
                </a:lnTo>
                <a:lnTo>
                  <a:pt x="105" y="139"/>
                </a:lnTo>
                <a:lnTo>
                  <a:pt x="37" y="112"/>
                </a:lnTo>
                <a:lnTo>
                  <a:pt x="0" y="30"/>
                </a:lnTo>
                <a:lnTo>
                  <a:pt x="6" y="30"/>
                </a:lnTo>
                <a:lnTo>
                  <a:pt x="20" y="28"/>
                </a:lnTo>
                <a:lnTo>
                  <a:pt x="39" y="25"/>
                </a:lnTo>
                <a:lnTo>
                  <a:pt x="62" y="18"/>
                </a:lnTo>
                <a:lnTo>
                  <a:pt x="83" y="11"/>
                </a:lnTo>
                <a:lnTo>
                  <a:pt x="100"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8" name="Freeform 186"/>
          <p:cNvSpPr>
            <a:spLocks/>
          </p:cNvSpPr>
          <p:nvPr/>
        </p:nvSpPr>
        <p:spPr bwMode="auto">
          <a:xfrm>
            <a:off x="4981575" y="5033963"/>
            <a:ext cx="60325" cy="60325"/>
          </a:xfrm>
          <a:custGeom>
            <a:avLst/>
            <a:gdLst/>
            <a:ahLst/>
            <a:cxnLst>
              <a:cxn ang="0">
                <a:pos x="7" y="0"/>
              </a:cxn>
              <a:cxn ang="0">
                <a:pos x="22" y="0"/>
              </a:cxn>
              <a:cxn ang="0">
                <a:pos x="38" y="38"/>
              </a:cxn>
              <a:cxn ang="0">
                <a:pos x="35" y="37"/>
              </a:cxn>
              <a:cxn ang="0">
                <a:pos x="26" y="34"/>
              </a:cxn>
              <a:cxn ang="0">
                <a:pos x="5" y="21"/>
              </a:cxn>
              <a:cxn ang="0">
                <a:pos x="0" y="11"/>
              </a:cxn>
              <a:cxn ang="0">
                <a:pos x="0" y="7"/>
              </a:cxn>
              <a:cxn ang="0">
                <a:pos x="3" y="2"/>
              </a:cxn>
              <a:cxn ang="0">
                <a:pos x="7" y="0"/>
              </a:cxn>
            </a:cxnLst>
            <a:rect l="0" t="0" r="r" b="b"/>
            <a:pathLst>
              <a:path w="38" h="38">
                <a:moveTo>
                  <a:pt x="7" y="0"/>
                </a:moveTo>
                <a:lnTo>
                  <a:pt x="22" y="0"/>
                </a:lnTo>
                <a:lnTo>
                  <a:pt x="38" y="38"/>
                </a:lnTo>
                <a:lnTo>
                  <a:pt x="35" y="37"/>
                </a:lnTo>
                <a:lnTo>
                  <a:pt x="26" y="34"/>
                </a:lnTo>
                <a:lnTo>
                  <a:pt x="5" y="21"/>
                </a:lnTo>
                <a:lnTo>
                  <a:pt x="0" y="11"/>
                </a:lnTo>
                <a:lnTo>
                  <a:pt x="0" y="7"/>
                </a:lnTo>
                <a:lnTo>
                  <a:pt x="3" y="2"/>
                </a:lnTo>
                <a:lnTo>
                  <a:pt x="7"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59" name="Freeform 187"/>
          <p:cNvSpPr>
            <a:spLocks/>
          </p:cNvSpPr>
          <p:nvPr/>
        </p:nvSpPr>
        <p:spPr bwMode="auto">
          <a:xfrm>
            <a:off x="5267325" y="5033963"/>
            <a:ext cx="60325" cy="60325"/>
          </a:xfrm>
          <a:custGeom>
            <a:avLst/>
            <a:gdLst/>
            <a:ahLst/>
            <a:cxnLst>
              <a:cxn ang="0">
                <a:pos x="15" y="0"/>
              </a:cxn>
              <a:cxn ang="0">
                <a:pos x="31" y="0"/>
              </a:cxn>
              <a:cxn ang="0">
                <a:pos x="35" y="2"/>
              </a:cxn>
              <a:cxn ang="0">
                <a:pos x="38" y="7"/>
              </a:cxn>
              <a:cxn ang="0">
                <a:pos x="38" y="11"/>
              </a:cxn>
              <a:cxn ang="0">
                <a:pos x="33" y="21"/>
              </a:cxn>
              <a:cxn ang="0">
                <a:pos x="12" y="34"/>
              </a:cxn>
              <a:cxn ang="0">
                <a:pos x="3" y="37"/>
              </a:cxn>
              <a:cxn ang="0">
                <a:pos x="0" y="38"/>
              </a:cxn>
              <a:cxn ang="0">
                <a:pos x="15" y="0"/>
              </a:cxn>
            </a:cxnLst>
            <a:rect l="0" t="0" r="r" b="b"/>
            <a:pathLst>
              <a:path w="38" h="38">
                <a:moveTo>
                  <a:pt x="15" y="0"/>
                </a:moveTo>
                <a:lnTo>
                  <a:pt x="31" y="0"/>
                </a:lnTo>
                <a:lnTo>
                  <a:pt x="35" y="2"/>
                </a:lnTo>
                <a:lnTo>
                  <a:pt x="38" y="7"/>
                </a:lnTo>
                <a:lnTo>
                  <a:pt x="38" y="11"/>
                </a:lnTo>
                <a:lnTo>
                  <a:pt x="33" y="21"/>
                </a:lnTo>
                <a:lnTo>
                  <a:pt x="12" y="34"/>
                </a:lnTo>
                <a:lnTo>
                  <a:pt x="3" y="37"/>
                </a:lnTo>
                <a:lnTo>
                  <a:pt x="0" y="38"/>
                </a:lnTo>
                <a:lnTo>
                  <a:pt x="15"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0" name="Freeform 188"/>
          <p:cNvSpPr>
            <a:spLocks/>
          </p:cNvSpPr>
          <p:nvPr/>
        </p:nvSpPr>
        <p:spPr bwMode="auto">
          <a:xfrm>
            <a:off x="5149850" y="5078413"/>
            <a:ext cx="41275" cy="28575"/>
          </a:xfrm>
          <a:custGeom>
            <a:avLst/>
            <a:gdLst/>
            <a:ahLst/>
            <a:cxnLst>
              <a:cxn ang="0">
                <a:pos x="5" y="0"/>
              </a:cxn>
              <a:cxn ang="0">
                <a:pos x="9" y="0"/>
              </a:cxn>
              <a:cxn ang="0">
                <a:pos x="16" y="3"/>
              </a:cxn>
              <a:cxn ang="0">
                <a:pos x="21" y="6"/>
              </a:cxn>
              <a:cxn ang="0">
                <a:pos x="25" y="8"/>
              </a:cxn>
              <a:cxn ang="0">
                <a:pos x="26" y="9"/>
              </a:cxn>
              <a:cxn ang="0">
                <a:pos x="25" y="10"/>
              </a:cxn>
              <a:cxn ang="0">
                <a:pos x="23" y="10"/>
              </a:cxn>
              <a:cxn ang="0">
                <a:pos x="18" y="14"/>
              </a:cxn>
              <a:cxn ang="0">
                <a:pos x="14" y="16"/>
              </a:cxn>
              <a:cxn ang="0">
                <a:pos x="12" y="17"/>
              </a:cxn>
              <a:cxn ang="0">
                <a:pos x="9" y="17"/>
              </a:cxn>
              <a:cxn ang="0">
                <a:pos x="4" y="18"/>
              </a:cxn>
              <a:cxn ang="0">
                <a:pos x="0" y="18"/>
              </a:cxn>
              <a:cxn ang="0">
                <a:pos x="0" y="17"/>
              </a:cxn>
              <a:cxn ang="0">
                <a:pos x="5" y="13"/>
              </a:cxn>
              <a:cxn ang="0">
                <a:pos x="9" y="12"/>
              </a:cxn>
              <a:cxn ang="0">
                <a:pos x="12" y="9"/>
              </a:cxn>
              <a:cxn ang="0">
                <a:pos x="12" y="8"/>
              </a:cxn>
              <a:cxn ang="0">
                <a:pos x="11" y="6"/>
              </a:cxn>
              <a:cxn ang="0">
                <a:pos x="9" y="6"/>
              </a:cxn>
              <a:cxn ang="0">
                <a:pos x="9" y="5"/>
              </a:cxn>
              <a:cxn ang="0">
                <a:pos x="5" y="0"/>
              </a:cxn>
            </a:cxnLst>
            <a:rect l="0" t="0" r="r" b="b"/>
            <a:pathLst>
              <a:path w="26" h="18">
                <a:moveTo>
                  <a:pt x="5" y="0"/>
                </a:moveTo>
                <a:lnTo>
                  <a:pt x="9" y="0"/>
                </a:lnTo>
                <a:lnTo>
                  <a:pt x="16" y="3"/>
                </a:lnTo>
                <a:lnTo>
                  <a:pt x="21" y="6"/>
                </a:lnTo>
                <a:lnTo>
                  <a:pt x="25" y="8"/>
                </a:lnTo>
                <a:lnTo>
                  <a:pt x="26" y="9"/>
                </a:lnTo>
                <a:lnTo>
                  <a:pt x="25" y="10"/>
                </a:lnTo>
                <a:lnTo>
                  <a:pt x="23" y="10"/>
                </a:lnTo>
                <a:lnTo>
                  <a:pt x="18" y="14"/>
                </a:lnTo>
                <a:lnTo>
                  <a:pt x="14" y="16"/>
                </a:lnTo>
                <a:lnTo>
                  <a:pt x="12" y="17"/>
                </a:lnTo>
                <a:lnTo>
                  <a:pt x="9" y="17"/>
                </a:lnTo>
                <a:lnTo>
                  <a:pt x="4" y="18"/>
                </a:lnTo>
                <a:lnTo>
                  <a:pt x="0" y="18"/>
                </a:lnTo>
                <a:lnTo>
                  <a:pt x="0" y="17"/>
                </a:lnTo>
                <a:lnTo>
                  <a:pt x="5" y="13"/>
                </a:lnTo>
                <a:lnTo>
                  <a:pt x="9" y="12"/>
                </a:lnTo>
                <a:lnTo>
                  <a:pt x="12" y="9"/>
                </a:lnTo>
                <a:lnTo>
                  <a:pt x="12" y="8"/>
                </a:lnTo>
                <a:lnTo>
                  <a:pt x="11" y="6"/>
                </a:lnTo>
                <a:lnTo>
                  <a:pt x="9" y="6"/>
                </a:lnTo>
                <a:lnTo>
                  <a:pt x="9" y="5"/>
                </a:lnTo>
                <a:lnTo>
                  <a:pt x="5"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1" name="Freeform 189"/>
          <p:cNvSpPr>
            <a:spLocks/>
          </p:cNvSpPr>
          <p:nvPr/>
        </p:nvSpPr>
        <p:spPr bwMode="auto">
          <a:xfrm>
            <a:off x="5038725" y="5641975"/>
            <a:ext cx="815975" cy="384175"/>
          </a:xfrm>
          <a:custGeom>
            <a:avLst/>
            <a:gdLst/>
            <a:ahLst/>
            <a:cxnLst>
              <a:cxn ang="0">
                <a:pos x="442" y="0"/>
              </a:cxn>
              <a:cxn ang="0">
                <a:pos x="510" y="13"/>
              </a:cxn>
              <a:cxn ang="0">
                <a:pos x="514" y="111"/>
              </a:cxn>
              <a:cxn ang="0">
                <a:pos x="27" y="242"/>
              </a:cxn>
              <a:cxn ang="0">
                <a:pos x="0" y="199"/>
              </a:cxn>
              <a:cxn ang="0">
                <a:pos x="222" y="111"/>
              </a:cxn>
              <a:cxn ang="0">
                <a:pos x="276" y="38"/>
              </a:cxn>
              <a:cxn ang="0">
                <a:pos x="442" y="0"/>
              </a:cxn>
            </a:cxnLst>
            <a:rect l="0" t="0" r="r" b="b"/>
            <a:pathLst>
              <a:path w="514" h="242">
                <a:moveTo>
                  <a:pt x="442" y="0"/>
                </a:moveTo>
                <a:lnTo>
                  <a:pt x="510" y="13"/>
                </a:lnTo>
                <a:lnTo>
                  <a:pt x="514" y="111"/>
                </a:lnTo>
                <a:lnTo>
                  <a:pt x="27" y="242"/>
                </a:lnTo>
                <a:lnTo>
                  <a:pt x="0" y="199"/>
                </a:lnTo>
                <a:lnTo>
                  <a:pt x="222" y="111"/>
                </a:lnTo>
                <a:lnTo>
                  <a:pt x="276" y="38"/>
                </a:lnTo>
                <a:lnTo>
                  <a:pt x="442" y="0"/>
                </a:lnTo>
                <a:close/>
              </a:path>
            </a:pathLst>
          </a:custGeom>
          <a:solidFill>
            <a:srgbClr val="02B4DB"/>
          </a:solidFill>
          <a:ln w="0">
            <a:solidFill>
              <a:srgbClr val="02B4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2" name="Freeform 190"/>
          <p:cNvSpPr>
            <a:spLocks/>
          </p:cNvSpPr>
          <p:nvPr/>
        </p:nvSpPr>
        <p:spPr bwMode="auto">
          <a:xfrm>
            <a:off x="5180013" y="5734050"/>
            <a:ext cx="455613" cy="171450"/>
          </a:xfrm>
          <a:custGeom>
            <a:avLst/>
            <a:gdLst/>
            <a:ahLst/>
            <a:cxnLst>
              <a:cxn ang="0">
                <a:pos x="287" y="0"/>
              </a:cxn>
              <a:cxn ang="0">
                <a:pos x="271" y="8"/>
              </a:cxn>
              <a:cxn ang="0">
                <a:pos x="247" y="17"/>
              </a:cxn>
              <a:cxn ang="0">
                <a:pos x="217" y="30"/>
              </a:cxn>
              <a:cxn ang="0">
                <a:pos x="184" y="43"/>
              </a:cxn>
              <a:cxn ang="0">
                <a:pos x="145" y="57"/>
              </a:cxn>
              <a:cxn ang="0">
                <a:pos x="107" y="70"/>
              </a:cxn>
              <a:cxn ang="0">
                <a:pos x="72" y="84"/>
              </a:cxn>
              <a:cxn ang="0">
                <a:pos x="42" y="94"/>
              </a:cxn>
              <a:cxn ang="0">
                <a:pos x="18" y="103"/>
              </a:cxn>
              <a:cxn ang="0">
                <a:pos x="0" y="108"/>
              </a:cxn>
              <a:cxn ang="0">
                <a:pos x="16" y="101"/>
              </a:cxn>
              <a:cxn ang="0">
                <a:pos x="41" y="91"/>
              </a:cxn>
              <a:cxn ang="0">
                <a:pos x="70" y="78"/>
              </a:cxn>
              <a:cxn ang="0">
                <a:pos x="103" y="65"/>
              </a:cxn>
              <a:cxn ang="0">
                <a:pos x="180" y="36"/>
              </a:cxn>
              <a:cxn ang="0">
                <a:pos x="215" y="25"/>
              </a:cxn>
              <a:cxn ang="0">
                <a:pos x="245" y="13"/>
              </a:cxn>
              <a:cxn ang="0">
                <a:pos x="269" y="5"/>
              </a:cxn>
              <a:cxn ang="0">
                <a:pos x="287" y="0"/>
              </a:cxn>
            </a:cxnLst>
            <a:rect l="0" t="0" r="r" b="b"/>
            <a:pathLst>
              <a:path w="287" h="108">
                <a:moveTo>
                  <a:pt x="287" y="0"/>
                </a:moveTo>
                <a:lnTo>
                  <a:pt x="271" y="8"/>
                </a:lnTo>
                <a:lnTo>
                  <a:pt x="247" y="17"/>
                </a:lnTo>
                <a:lnTo>
                  <a:pt x="217" y="30"/>
                </a:lnTo>
                <a:lnTo>
                  <a:pt x="184" y="43"/>
                </a:lnTo>
                <a:lnTo>
                  <a:pt x="145" y="57"/>
                </a:lnTo>
                <a:lnTo>
                  <a:pt x="107" y="70"/>
                </a:lnTo>
                <a:lnTo>
                  <a:pt x="72" y="84"/>
                </a:lnTo>
                <a:lnTo>
                  <a:pt x="42" y="94"/>
                </a:lnTo>
                <a:lnTo>
                  <a:pt x="18" y="103"/>
                </a:lnTo>
                <a:lnTo>
                  <a:pt x="0" y="108"/>
                </a:lnTo>
                <a:lnTo>
                  <a:pt x="16" y="101"/>
                </a:lnTo>
                <a:lnTo>
                  <a:pt x="41" y="91"/>
                </a:lnTo>
                <a:lnTo>
                  <a:pt x="70" y="78"/>
                </a:lnTo>
                <a:lnTo>
                  <a:pt x="103" y="65"/>
                </a:lnTo>
                <a:lnTo>
                  <a:pt x="180" y="36"/>
                </a:lnTo>
                <a:lnTo>
                  <a:pt x="215" y="25"/>
                </a:lnTo>
                <a:lnTo>
                  <a:pt x="245" y="13"/>
                </a:lnTo>
                <a:lnTo>
                  <a:pt x="269" y="5"/>
                </a:lnTo>
                <a:lnTo>
                  <a:pt x="287" y="0"/>
                </a:lnTo>
                <a:close/>
              </a:path>
            </a:pathLst>
          </a:custGeom>
          <a:solidFill>
            <a:srgbClr val="009EB5"/>
          </a:solidFill>
          <a:ln w="0">
            <a:solidFill>
              <a:srgbClr val="009EB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3" name="Freeform 191"/>
          <p:cNvSpPr>
            <a:spLocks/>
          </p:cNvSpPr>
          <p:nvPr/>
        </p:nvSpPr>
        <p:spPr bwMode="auto">
          <a:xfrm>
            <a:off x="4945063" y="5957888"/>
            <a:ext cx="136525" cy="207962"/>
          </a:xfrm>
          <a:custGeom>
            <a:avLst/>
            <a:gdLst/>
            <a:ahLst/>
            <a:cxnLst>
              <a:cxn ang="0">
                <a:pos x="59" y="0"/>
              </a:cxn>
              <a:cxn ang="0">
                <a:pos x="86" y="43"/>
              </a:cxn>
              <a:cxn ang="0">
                <a:pos x="0" y="131"/>
              </a:cxn>
              <a:cxn ang="0">
                <a:pos x="18" y="24"/>
              </a:cxn>
              <a:cxn ang="0">
                <a:pos x="59" y="0"/>
              </a:cxn>
            </a:cxnLst>
            <a:rect l="0" t="0" r="r" b="b"/>
            <a:pathLst>
              <a:path w="86" h="131">
                <a:moveTo>
                  <a:pt x="59" y="0"/>
                </a:moveTo>
                <a:lnTo>
                  <a:pt x="86" y="43"/>
                </a:lnTo>
                <a:lnTo>
                  <a:pt x="0" y="131"/>
                </a:lnTo>
                <a:lnTo>
                  <a:pt x="18" y="24"/>
                </a:lnTo>
                <a:lnTo>
                  <a:pt x="59" y="0"/>
                </a:lnTo>
                <a:close/>
              </a:path>
            </a:pathLst>
          </a:custGeom>
          <a:solidFill>
            <a:srgbClr val="B6A4FF"/>
          </a:solidFill>
          <a:ln w="0">
            <a:solidFill>
              <a:srgbClr val="B6A4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4" name="Freeform 192"/>
          <p:cNvSpPr>
            <a:spLocks/>
          </p:cNvSpPr>
          <p:nvPr/>
        </p:nvSpPr>
        <p:spPr bwMode="auto">
          <a:xfrm>
            <a:off x="4514850" y="5645150"/>
            <a:ext cx="815975" cy="385762"/>
          </a:xfrm>
          <a:custGeom>
            <a:avLst/>
            <a:gdLst/>
            <a:ahLst/>
            <a:cxnLst>
              <a:cxn ang="0">
                <a:pos x="72" y="0"/>
              </a:cxn>
              <a:cxn ang="0">
                <a:pos x="238" y="38"/>
              </a:cxn>
              <a:cxn ang="0">
                <a:pos x="292" y="112"/>
              </a:cxn>
              <a:cxn ang="0">
                <a:pos x="514" y="198"/>
              </a:cxn>
              <a:cxn ang="0">
                <a:pos x="488" y="243"/>
              </a:cxn>
              <a:cxn ang="0">
                <a:pos x="0" y="112"/>
              </a:cxn>
              <a:cxn ang="0">
                <a:pos x="4" y="14"/>
              </a:cxn>
              <a:cxn ang="0">
                <a:pos x="72" y="0"/>
              </a:cxn>
            </a:cxnLst>
            <a:rect l="0" t="0" r="r" b="b"/>
            <a:pathLst>
              <a:path w="514" h="243">
                <a:moveTo>
                  <a:pt x="72" y="0"/>
                </a:moveTo>
                <a:lnTo>
                  <a:pt x="238" y="38"/>
                </a:lnTo>
                <a:lnTo>
                  <a:pt x="292" y="112"/>
                </a:lnTo>
                <a:lnTo>
                  <a:pt x="514" y="198"/>
                </a:lnTo>
                <a:lnTo>
                  <a:pt x="488" y="243"/>
                </a:lnTo>
                <a:lnTo>
                  <a:pt x="0" y="112"/>
                </a:lnTo>
                <a:lnTo>
                  <a:pt x="4" y="14"/>
                </a:lnTo>
                <a:lnTo>
                  <a:pt x="72" y="0"/>
                </a:lnTo>
                <a:close/>
              </a:path>
            </a:pathLst>
          </a:custGeom>
          <a:solidFill>
            <a:srgbClr val="02B4DB"/>
          </a:solidFill>
          <a:ln w="0">
            <a:solidFill>
              <a:srgbClr val="02B4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5" name="Freeform 193"/>
          <p:cNvSpPr>
            <a:spLocks/>
          </p:cNvSpPr>
          <p:nvPr/>
        </p:nvSpPr>
        <p:spPr bwMode="auto">
          <a:xfrm>
            <a:off x="4733925" y="5738813"/>
            <a:ext cx="596900" cy="220662"/>
          </a:xfrm>
          <a:custGeom>
            <a:avLst/>
            <a:gdLst/>
            <a:ahLst/>
            <a:cxnLst>
              <a:cxn ang="0">
                <a:pos x="0" y="0"/>
              </a:cxn>
              <a:cxn ang="0">
                <a:pos x="20" y="6"/>
              </a:cxn>
              <a:cxn ang="0">
                <a:pos x="44" y="14"/>
              </a:cxn>
              <a:cxn ang="0">
                <a:pos x="74" y="24"/>
              </a:cxn>
              <a:cxn ang="0">
                <a:pos x="304" y="111"/>
              </a:cxn>
              <a:cxn ang="0">
                <a:pos x="334" y="122"/>
              </a:cxn>
              <a:cxn ang="0">
                <a:pos x="358" y="131"/>
              </a:cxn>
              <a:cxn ang="0">
                <a:pos x="376" y="139"/>
              </a:cxn>
              <a:cxn ang="0">
                <a:pos x="357" y="134"/>
              </a:cxn>
              <a:cxn ang="0">
                <a:pos x="332" y="126"/>
              </a:cxn>
              <a:cxn ang="0">
                <a:pos x="302" y="116"/>
              </a:cxn>
              <a:cxn ang="0">
                <a:pos x="267" y="103"/>
              </a:cxn>
              <a:cxn ang="0">
                <a:pos x="227" y="88"/>
              </a:cxn>
              <a:cxn ang="0">
                <a:pos x="144" y="57"/>
              </a:cxn>
              <a:cxn ang="0">
                <a:pos x="105" y="41"/>
              </a:cxn>
              <a:cxn ang="0">
                <a:pos x="70" y="28"/>
              </a:cxn>
              <a:cxn ang="0">
                <a:pos x="40" y="16"/>
              </a:cxn>
              <a:cxn ang="0">
                <a:pos x="18" y="7"/>
              </a:cxn>
              <a:cxn ang="0">
                <a:pos x="0" y="0"/>
              </a:cxn>
            </a:cxnLst>
            <a:rect l="0" t="0" r="r" b="b"/>
            <a:pathLst>
              <a:path w="376" h="139">
                <a:moveTo>
                  <a:pt x="0" y="0"/>
                </a:moveTo>
                <a:lnTo>
                  <a:pt x="20" y="6"/>
                </a:lnTo>
                <a:lnTo>
                  <a:pt x="44" y="14"/>
                </a:lnTo>
                <a:lnTo>
                  <a:pt x="74" y="24"/>
                </a:lnTo>
                <a:lnTo>
                  <a:pt x="304" y="111"/>
                </a:lnTo>
                <a:lnTo>
                  <a:pt x="334" y="122"/>
                </a:lnTo>
                <a:lnTo>
                  <a:pt x="358" y="131"/>
                </a:lnTo>
                <a:lnTo>
                  <a:pt x="376" y="139"/>
                </a:lnTo>
                <a:lnTo>
                  <a:pt x="357" y="134"/>
                </a:lnTo>
                <a:lnTo>
                  <a:pt x="332" y="126"/>
                </a:lnTo>
                <a:lnTo>
                  <a:pt x="302" y="116"/>
                </a:lnTo>
                <a:lnTo>
                  <a:pt x="267" y="103"/>
                </a:lnTo>
                <a:lnTo>
                  <a:pt x="227" y="88"/>
                </a:lnTo>
                <a:lnTo>
                  <a:pt x="144" y="57"/>
                </a:lnTo>
                <a:lnTo>
                  <a:pt x="105" y="41"/>
                </a:lnTo>
                <a:lnTo>
                  <a:pt x="70" y="28"/>
                </a:lnTo>
                <a:lnTo>
                  <a:pt x="40" y="16"/>
                </a:lnTo>
                <a:lnTo>
                  <a:pt x="18" y="7"/>
                </a:lnTo>
                <a:lnTo>
                  <a:pt x="0" y="0"/>
                </a:lnTo>
                <a:close/>
              </a:path>
            </a:pathLst>
          </a:custGeom>
          <a:solidFill>
            <a:srgbClr val="009EB5"/>
          </a:solidFill>
          <a:ln w="0">
            <a:solidFill>
              <a:srgbClr val="009EB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6" name="Freeform 194"/>
          <p:cNvSpPr>
            <a:spLocks/>
          </p:cNvSpPr>
          <p:nvPr/>
        </p:nvSpPr>
        <p:spPr bwMode="auto">
          <a:xfrm>
            <a:off x="5289550" y="5959475"/>
            <a:ext cx="134938" cy="207962"/>
          </a:xfrm>
          <a:custGeom>
            <a:avLst/>
            <a:gdLst/>
            <a:ahLst/>
            <a:cxnLst>
              <a:cxn ang="0">
                <a:pos x="26" y="0"/>
              </a:cxn>
              <a:cxn ang="0">
                <a:pos x="68" y="25"/>
              </a:cxn>
              <a:cxn ang="0">
                <a:pos x="85" y="131"/>
              </a:cxn>
              <a:cxn ang="0">
                <a:pos x="0" y="45"/>
              </a:cxn>
              <a:cxn ang="0">
                <a:pos x="26" y="0"/>
              </a:cxn>
            </a:cxnLst>
            <a:rect l="0" t="0" r="r" b="b"/>
            <a:pathLst>
              <a:path w="85" h="131">
                <a:moveTo>
                  <a:pt x="26" y="0"/>
                </a:moveTo>
                <a:lnTo>
                  <a:pt x="68" y="25"/>
                </a:lnTo>
                <a:lnTo>
                  <a:pt x="85" y="131"/>
                </a:lnTo>
                <a:lnTo>
                  <a:pt x="0" y="45"/>
                </a:lnTo>
                <a:lnTo>
                  <a:pt x="26" y="0"/>
                </a:lnTo>
                <a:close/>
              </a:path>
            </a:pathLst>
          </a:custGeom>
          <a:solidFill>
            <a:srgbClr val="B6A4FF"/>
          </a:solidFill>
          <a:ln w="0">
            <a:solidFill>
              <a:srgbClr val="B6A4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7" name="Freeform 195"/>
          <p:cNvSpPr>
            <a:spLocks/>
          </p:cNvSpPr>
          <p:nvPr/>
        </p:nvSpPr>
        <p:spPr bwMode="auto">
          <a:xfrm>
            <a:off x="5064125" y="5229225"/>
            <a:ext cx="180975" cy="138112"/>
          </a:xfrm>
          <a:custGeom>
            <a:avLst/>
            <a:gdLst/>
            <a:ahLst/>
            <a:cxnLst>
              <a:cxn ang="0">
                <a:pos x="114" y="0"/>
              </a:cxn>
              <a:cxn ang="0">
                <a:pos x="112" y="4"/>
              </a:cxn>
              <a:cxn ang="0">
                <a:pos x="108" y="13"/>
              </a:cxn>
              <a:cxn ang="0">
                <a:pos x="103" y="28"/>
              </a:cxn>
              <a:cxn ang="0">
                <a:pos x="96" y="43"/>
              </a:cxn>
              <a:cxn ang="0">
                <a:pos x="87" y="59"/>
              </a:cxn>
              <a:cxn ang="0">
                <a:pos x="77" y="74"/>
              </a:cxn>
              <a:cxn ang="0">
                <a:pos x="66" y="83"/>
              </a:cxn>
              <a:cxn ang="0">
                <a:pos x="56" y="87"/>
              </a:cxn>
              <a:cxn ang="0">
                <a:pos x="44" y="83"/>
              </a:cxn>
              <a:cxn ang="0">
                <a:pos x="33" y="74"/>
              </a:cxn>
              <a:cxn ang="0">
                <a:pos x="16" y="45"/>
              </a:cxn>
              <a:cxn ang="0">
                <a:pos x="9" y="29"/>
              </a:cxn>
              <a:cxn ang="0">
                <a:pos x="4" y="15"/>
              </a:cxn>
              <a:cxn ang="0">
                <a:pos x="2" y="6"/>
              </a:cxn>
              <a:cxn ang="0">
                <a:pos x="0" y="2"/>
              </a:cxn>
              <a:cxn ang="0">
                <a:pos x="114" y="0"/>
              </a:cxn>
            </a:cxnLst>
            <a:rect l="0" t="0" r="r" b="b"/>
            <a:pathLst>
              <a:path w="114" h="87">
                <a:moveTo>
                  <a:pt x="114" y="0"/>
                </a:moveTo>
                <a:lnTo>
                  <a:pt x="112" y="4"/>
                </a:lnTo>
                <a:lnTo>
                  <a:pt x="108" y="13"/>
                </a:lnTo>
                <a:lnTo>
                  <a:pt x="103" y="28"/>
                </a:lnTo>
                <a:lnTo>
                  <a:pt x="96" y="43"/>
                </a:lnTo>
                <a:lnTo>
                  <a:pt x="87" y="59"/>
                </a:lnTo>
                <a:lnTo>
                  <a:pt x="77" y="74"/>
                </a:lnTo>
                <a:lnTo>
                  <a:pt x="66" y="83"/>
                </a:lnTo>
                <a:lnTo>
                  <a:pt x="56" y="87"/>
                </a:lnTo>
                <a:lnTo>
                  <a:pt x="44" y="83"/>
                </a:lnTo>
                <a:lnTo>
                  <a:pt x="33" y="74"/>
                </a:lnTo>
                <a:lnTo>
                  <a:pt x="16" y="45"/>
                </a:lnTo>
                <a:lnTo>
                  <a:pt x="9" y="29"/>
                </a:lnTo>
                <a:lnTo>
                  <a:pt x="4" y="15"/>
                </a:lnTo>
                <a:lnTo>
                  <a:pt x="2" y="6"/>
                </a:lnTo>
                <a:lnTo>
                  <a:pt x="0" y="2"/>
                </a:lnTo>
                <a:lnTo>
                  <a:pt x="114"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8" name="Freeform 196"/>
          <p:cNvSpPr>
            <a:spLocks/>
          </p:cNvSpPr>
          <p:nvPr/>
        </p:nvSpPr>
        <p:spPr bwMode="auto">
          <a:xfrm>
            <a:off x="4886325" y="5356225"/>
            <a:ext cx="58738" cy="133350"/>
          </a:xfrm>
          <a:custGeom>
            <a:avLst/>
            <a:gdLst/>
            <a:ahLst/>
            <a:cxnLst>
              <a:cxn ang="0">
                <a:pos x="37" y="0"/>
              </a:cxn>
              <a:cxn ang="0">
                <a:pos x="34" y="9"/>
              </a:cxn>
              <a:cxn ang="0">
                <a:pos x="28" y="25"/>
              </a:cxn>
              <a:cxn ang="0">
                <a:pos x="21" y="43"/>
              </a:cxn>
              <a:cxn ang="0">
                <a:pos x="16" y="58"/>
              </a:cxn>
              <a:cxn ang="0">
                <a:pos x="9" y="69"/>
              </a:cxn>
              <a:cxn ang="0">
                <a:pos x="4" y="78"/>
              </a:cxn>
              <a:cxn ang="0">
                <a:pos x="0" y="84"/>
              </a:cxn>
              <a:cxn ang="0">
                <a:pos x="2" y="75"/>
              </a:cxn>
              <a:cxn ang="0">
                <a:pos x="7" y="59"/>
              </a:cxn>
              <a:cxn ang="0">
                <a:pos x="14" y="41"/>
              </a:cxn>
              <a:cxn ang="0">
                <a:pos x="23" y="24"/>
              </a:cxn>
              <a:cxn ang="0">
                <a:pos x="30" y="9"/>
              </a:cxn>
              <a:cxn ang="0">
                <a:pos x="37" y="0"/>
              </a:cxn>
            </a:cxnLst>
            <a:rect l="0" t="0" r="r" b="b"/>
            <a:pathLst>
              <a:path w="37" h="84">
                <a:moveTo>
                  <a:pt x="37" y="0"/>
                </a:moveTo>
                <a:lnTo>
                  <a:pt x="34" y="9"/>
                </a:lnTo>
                <a:lnTo>
                  <a:pt x="28" y="25"/>
                </a:lnTo>
                <a:lnTo>
                  <a:pt x="21" y="43"/>
                </a:lnTo>
                <a:lnTo>
                  <a:pt x="16" y="58"/>
                </a:lnTo>
                <a:lnTo>
                  <a:pt x="9" y="69"/>
                </a:lnTo>
                <a:lnTo>
                  <a:pt x="4" y="78"/>
                </a:lnTo>
                <a:lnTo>
                  <a:pt x="0" y="84"/>
                </a:lnTo>
                <a:lnTo>
                  <a:pt x="2" y="75"/>
                </a:lnTo>
                <a:lnTo>
                  <a:pt x="7" y="59"/>
                </a:lnTo>
                <a:lnTo>
                  <a:pt x="14" y="41"/>
                </a:lnTo>
                <a:lnTo>
                  <a:pt x="23" y="24"/>
                </a:lnTo>
                <a:lnTo>
                  <a:pt x="30" y="9"/>
                </a:lnTo>
                <a:lnTo>
                  <a:pt x="37" y="0"/>
                </a:lnTo>
                <a:close/>
              </a:path>
            </a:pathLst>
          </a:custGeom>
          <a:solidFill>
            <a:srgbClr val="89FFB1"/>
          </a:solidFill>
          <a:ln w="0">
            <a:solidFill>
              <a:srgbClr val="89FFB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69" name="Freeform 197"/>
          <p:cNvSpPr>
            <a:spLocks/>
          </p:cNvSpPr>
          <p:nvPr/>
        </p:nvSpPr>
        <p:spPr bwMode="auto">
          <a:xfrm>
            <a:off x="5368925" y="5337175"/>
            <a:ext cx="58738" cy="128587"/>
          </a:xfrm>
          <a:custGeom>
            <a:avLst/>
            <a:gdLst/>
            <a:ahLst/>
            <a:cxnLst>
              <a:cxn ang="0">
                <a:pos x="0" y="0"/>
              </a:cxn>
              <a:cxn ang="0">
                <a:pos x="7" y="8"/>
              </a:cxn>
              <a:cxn ang="0">
                <a:pos x="14" y="23"/>
              </a:cxn>
              <a:cxn ang="0">
                <a:pos x="23" y="39"/>
              </a:cxn>
              <a:cxn ang="0">
                <a:pos x="30" y="56"/>
              </a:cxn>
              <a:cxn ang="0">
                <a:pos x="35" y="72"/>
              </a:cxn>
              <a:cxn ang="0">
                <a:pos x="37" y="81"/>
              </a:cxn>
              <a:cxn ang="0">
                <a:pos x="30" y="72"/>
              </a:cxn>
              <a:cxn ang="0">
                <a:pos x="23" y="59"/>
              </a:cxn>
              <a:cxn ang="0">
                <a:pos x="14" y="41"/>
              </a:cxn>
              <a:cxn ang="0">
                <a:pos x="7" y="24"/>
              </a:cxn>
              <a:cxn ang="0">
                <a:pos x="4" y="9"/>
              </a:cxn>
              <a:cxn ang="0">
                <a:pos x="0" y="0"/>
              </a:cxn>
            </a:cxnLst>
            <a:rect l="0" t="0" r="r" b="b"/>
            <a:pathLst>
              <a:path w="37" h="81">
                <a:moveTo>
                  <a:pt x="0" y="0"/>
                </a:moveTo>
                <a:lnTo>
                  <a:pt x="7" y="8"/>
                </a:lnTo>
                <a:lnTo>
                  <a:pt x="14" y="23"/>
                </a:lnTo>
                <a:lnTo>
                  <a:pt x="23" y="39"/>
                </a:lnTo>
                <a:lnTo>
                  <a:pt x="30" y="56"/>
                </a:lnTo>
                <a:lnTo>
                  <a:pt x="35" y="72"/>
                </a:lnTo>
                <a:lnTo>
                  <a:pt x="37" y="81"/>
                </a:lnTo>
                <a:lnTo>
                  <a:pt x="30" y="72"/>
                </a:lnTo>
                <a:lnTo>
                  <a:pt x="23" y="59"/>
                </a:lnTo>
                <a:lnTo>
                  <a:pt x="14" y="41"/>
                </a:lnTo>
                <a:lnTo>
                  <a:pt x="7" y="24"/>
                </a:lnTo>
                <a:lnTo>
                  <a:pt x="4" y="9"/>
                </a:lnTo>
                <a:lnTo>
                  <a:pt x="0" y="0"/>
                </a:lnTo>
                <a:close/>
              </a:path>
            </a:pathLst>
          </a:custGeom>
          <a:solidFill>
            <a:srgbClr val="89FFB1"/>
          </a:solidFill>
          <a:ln w="0">
            <a:solidFill>
              <a:srgbClr val="89FFB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0" name="Freeform 198"/>
          <p:cNvSpPr>
            <a:spLocks/>
          </p:cNvSpPr>
          <p:nvPr/>
        </p:nvSpPr>
        <p:spPr bwMode="auto">
          <a:xfrm>
            <a:off x="4776788" y="5459413"/>
            <a:ext cx="744538" cy="361950"/>
          </a:xfrm>
          <a:custGeom>
            <a:avLst/>
            <a:gdLst/>
            <a:ahLst/>
            <a:cxnLst>
              <a:cxn ang="0">
                <a:pos x="469" y="0"/>
              </a:cxn>
              <a:cxn ang="0">
                <a:pos x="441" y="228"/>
              </a:cxn>
              <a:cxn ang="0">
                <a:pos x="41" y="228"/>
              </a:cxn>
              <a:cxn ang="0">
                <a:pos x="0" y="24"/>
              </a:cxn>
              <a:cxn ang="0">
                <a:pos x="469" y="0"/>
              </a:cxn>
            </a:cxnLst>
            <a:rect l="0" t="0" r="r" b="b"/>
            <a:pathLst>
              <a:path w="469" h="228">
                <a:moveTo>
                  <a:pt x="469" y="0"/>
                </a:moveTo>
                <a:lnTo>
                  <a:pt x="441" y="228"/>
                </a:lnTo>
                <a:lnTo>
                  <a:pt x="41" y="228"/>
                </a:lnTo>
                <a:lnTo>
                  <a:pt x="0" y="24"/>
                </a:lnTo>
                <a:lnTo>
                  <a:pt x="469" y="0"/>
                </a:lnTo>
                <a:close/>
              </a:path>
            </a:pathLst>
          </a:custGeom>
          <a:solidFill>
            <a:srgbClr val="34494B"/>
          </a:solidFill>
          <a:ln w="0">
            <a:solidFill>
              <a:srgbClr val="34494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1" name="Freeform 199"/>
          <p:cNvSpPr>
            <a:spLocks/>
          </p:cNvSpPr>
          <p:nvPr/>
        </p:nvSpPr>
        <p:spPr bwMode="auto">
          <a:xfrm>
            <a:off x="5097463" y="5605463"/>
            <a:ext cx="103188" cy="79375"/>
          </a:xfrm>
          <a:custGeom>
            <a:avLst/>
            <a:gdLst/>
            <a:ahLst/>
            <a:cxnLst>
              <a:cxn ang="0">
                <a:pos x="33" y="0"/>
              </a:cxn>
              <a:cxn ang="0">
                <a:pos x="49" y="4"/>
              </a:cxn>
              <a:cxn ang="0">
                <a:pos x="61" y="13"/>
              </a:cxn>
              <a:cxn ang="0">
                <a:pos x="65" y="25"/>
              </a:cxn>
              <a:cxn ang="0">
                <a:pos x="61" y="38"/>
              </a:cxn>
              <a:cxn ang="0">
                <a:pos x="49" y="47"/>
              </a:cxn>
              <a:cxn ang="0">
                <a:pos x="33" y="50"/>
              </a:cxn>
              <a:cxn ang="0">
                <a:pos x="16" y="47"/>
              </a:cxn>
              <a:cxn ang="0">
                <a:pos x="4" y="38"/>
              </a:cxn>
              <a:cxn ang="0">
                <a:pos x="0" y="25"/>
              </a:cxn>
              <a:cxn ang="0">
                <a:pos x="2" y="16"/>
              </a:cxn>
              <a:cxn ang="0">
                <a:pos x="9" y="8"/>
              </a:cxn>
              <a:cxn ang="0">
                <a:pos x="19" y="2"/>
              </a:cxn>
              <a:cxn ang="0">
                <a:pos x="33" y="0"/>
              </a:cxn>
            </a:cxnLst>
            <a:rect l="0" t="0" r="r" b="b"/>
            <a:pathLst>
              <a:path w="65" h="50">
                <a:moveTo>
                  <a:pt x="33" y="0"/>
                </a:moveTo>
                <a:lnTo>
                  <a:pt x="49" y="4"/>
                </a:lnTo>
                <a:lnTo>
                  <a:pt x="61" y="13"/>
                </a:lnTo>
                <a:lnTo>
                  <a:pt x="65" y="25"/>
                </a:lnTo>
                <a:lnTo>
                  <a:pt x="61" y="38"/>
                </a:lnTo>
                <a:lnTo>
                  <a:pt x="49" y="47"/>
                </a:lnTo>
                <a:lnTo>
                  <a:pt x="33" y="50"/>
                </a:lnTo>
                <a:lnTo>
                  <a:pt x="16" y="47"/>
                </a:lnTo>
                <a:lnTo>
                  <a:pt x="4" y="38"/>
                </a:lnTo>
                <a:lnTo>
                  <a:pt x="0" y="25"/>
                </a:lnTo>
                <a:lnTo>
                  <a:pt x="2" y="16"/>
                </a:lnTo>
                <a:lnTo>
                  <a:pt x="9" y="8"/>
                </a:lnTo>
                <a:lnTo>
                  <a:pt x="19" y="2"/>
                </a:lnTo>
                <a:lnTo>
                  <a:pt x="3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2" name="Freeform 200"/>
          <p:cNvSpPr>
            <a:spLocks/>
          </p:cNvSpPr>
          <p:nvPr/>
        </p:nvSpPr>
        <p:spPr bwMode="auto">
          <a:xfrm>
            <a:off x="3094038" y="1663700"/>
            <a:ext cx="112713" cy="74612"/>
          </a:xfrm>
          <a:custGeom>
            <a:avLst/>
            <a:gdLst/>
            <a:ahLst/>
            <a:cxnLst>
              <a:cxn ang="0">
                <a:pos x="28" y="0"/>
              </a:cxn>
              <a:cxn ang="0">
                <a:pos x="56" y="18"/>
              </a:cxn>
              <a:cxn ang="0">
                <a:pos x="57" y="18"/>
              </a:cxn>
              <a:cxn ang="0">
                <a:pos x="59" y="17"/>
              </a:cxn>
              <a:cxn ang="0">
                <a:pos x="61" y="17"/>
              </a:cxn>
              <a:cxn ang="0">
                <a:pos x="63" y="16"/>
              </a:cxn>
              <a:cxn ang="0">
                <a:pos x="70" y="16"/>
              </a:cxn>
              <a:cxn ang="0">
                <a:pos x="71" y="18"/>
              </a:cxn>
              <a:cxn ang="0">
                <a:pos x="71" y="22"/>
              </a:cxn>
              <a:cxn ang="0">
                <a:pos x="70" y="26"/>
              </a:cxn>
              <a:cxn ang="0">
                <a:pos x="68" y="31"/>
              </a:cxn>
              <a:cxn ang="0">
                <a:pos x="64" y="38"/>
              </a:cxn>
              <a:cxn ang="0">
                <a:pos x="29" y="47"/>
              </a:cxn>
              <a:cxn ang="0">
                <a:pos x="0" y="22"/>
              </a:cxn>
              <a:cxn ang="0">
                <a:pos x="28" y="0"/>
              </a:cxn>
            </a:cxnLst>
            <a:rect l="0" t="0" r="r" b="b"/>
            <a:pathLst>
              <a:path w="71" h="47">
                <a:moveTo>
                  <a:pt x="28" y="0"/>
                </a:moveTo>
                <a:lnTo>
                  <a:pt x="56" y="18"/>
                </a:lnTo>
                <a:lnTo>
                  <a:pt x="57" y="18"/>
                </a:lnTo>
                <a:lnTo>
                  <a:pt x="59" y="17"/>
                </a:lnTo>
                <a:lnTo>
                  <a:pt x="61" y="17"/>
                </a:lnTo>
                <a:lnTo>
                  <a:pt x="63" y="16"/>
                </a:lnTo>
                <a:lnTo>
                  <a:pt x="70" y="16"/>
                </a:lnTo>
                <a:lnTo>
                  <a:pt x="71" y="18"/>
                </a:lnTo>
                <a:lnTo>
                  <a:pt x="71" y="22"/>
                </a:lnTo>
                <a:lnTo>
                  <a:pt x="70" y="26"/>
                </a:lnTo>
                <a:lnTo>
                  <a:pt x="68" y="31"/>
                </a:lnTo>
                <a:lnTo>
                  <a:pt x="64" y="38"/>
                </a:lnTo>
                <a:lnTo>
                  <a:pt x="29" y="47"/>
                </a:lnTo>
                <a:lnTo>
                  <a:pt x="0" y="22"/>
                </a:lnTo>
                <a:lnTo>
                  <a:pt x="28"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3" name="Freeform 201"/>
          <p:cNvSpPr>
            <a:spLocks/>
          </p:cNvSpPr>
          <p:nvPr/>
        </p:nvSpPr>
        <p:spPr bwMode="auto">
          <a:xfrm>
            <a:off x="3506788" y="2449513"/>
            <a:ext cx="698500" cy="1044575"/>
          </a:xfrm>
          <a:custGeom>
            <a:avLst/>
            <a:gdLst/>
            <a:ahLst/>
            <a:cxnLst>
              <a:cxn ang="0">
                <a:pos x="78" y="0"/>
              </a:cxn>
              <a:cxn ang="0">
                <a:pos x="394" y="0"/>
              </a:cxn>
              <a:cxn ang="0">
                <a:pos x="440" y="658"/>
              </a:cxn>
              <a:cxn ang="0">
                <a:pos x="388" y="658"/>
              </a:cxn>
              <a:cxn ang="0">
                <a:pos x="234" y="67"/>
              </a:cxn>
              <a:cxn ang="0">
                <a:pos x="52" y="658"/>
              </a:cxn>
              <a:cxn ang="0">
                <a:pos x="0" y="658"/>
              </a:cxn>
              <a:cxn ang="0">
                <a:pos x="78" y="0"/>
              </a:cxn>
            </a:cxnLst>
            <a:rect l="0" t="0" r="r" b="b"/>
            <a:pathLst>
              <a:path w="440" h="658">
                <a:moveTo>
                  <a:pt x="78" y="0"/>
                </a:moveTo>
                <a:lnTo>
                  <a:pt x="394" y="0"/>
                </a:lnTo>
                <a:lnTo>
                  <a:pt x="440" y="658"/>
                </a:lnTo>
                <a:lnTo>
                  <a:pt x="388" y="658"/>
                </a:lnTo>
                <a:lnTo>
                  <a:pt x="234" y="67"/>
                </a:lnTo>
                <a:lnTo>
                  <a:pt x="52" y="658"/>
                </a:lnTo>
                <a:lnTo>
                  <a:pt x="0" y="658"/>
                </a:lnTo>
                <a:lnTo>
                  <a:pt x="78"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4" name="Freeform 202"/>
          <p:cNvSpPr>
            <a:spLocks/>
          </p:cNvSpPr>
          <p:nvPr/>
        </p:nvSpPr>
        <p:spPr bwMode="auto">
          <a:xfrm>
            <a:off x="3140075" y="1724025"/>
            <a:ext cx="1303338" cy="725487"/>
          </a:xfrm>
          <a:custGeom>
            <a:avLst/>
            <a:gdLst/>
            <a:ahLst/>
            <a:cxnLst>
              <a:cxn ang="0">
                <a:pos x="35" y="0"/>
              </a:cxn>
              <a:cxn ang="0">
                <a:pos x="165" y="120"/>
              </a:cxn>
              <a:cxn ang="0">
                <a:pos x="615" y="112"/>
              </a:cxn>
              <a:cxn ang="0">
                <a:pos x="800" y="243"/>
              </a:cxn>
              <a:cxn ang="0">
                <a:pos x="821" y="422"/>
              </a:cxn>
              <a:cxn ang="0">
                <a:pos x="788" y="414"/>
              </a:cxn>
              <a:cxn ang="0">
                <a:pos x="734" y="268"/>
              </a:cxn>
              <a:cxn ang="0">
                <a:pos x="606" y="201"/>
              </a:cxn>
              <a:cxn ang="0">
                <a:pos x="625" y="457"/>
              </a:cxn>
              <a:cxn ang="0">
                <a:pos x="309" y="457"/>
              </a:cxn>
              <a:cxn ang="0">
                <a:pos x="311" y="196"/>
              </a:cxn>
              <a:cxn ang="0">
                <a:pos x="128" y="185"/>
              </a:cxn>
              <a:cxn ang="0">
                <a:pos x="0" y="9"/>
              </a:cxn>
              <a:cxn ang="0">
                <a:pos x="35" y="0"/>
              </a:cxn>
            </a:cxnLst>
            <a:rect l="0" t="0" r="r" b="b"/>
            <a:pathLst>
              <a:path w="821" h="457">
                <a:moveTo>
                  <a:pt x="35" y="0"/>
                </a:moveTo>
                <a:lnTo>
                  <a:pt x="165" y="120"/>
                </a:lnTo>
                <a:lnTo>
                  <a:pt x="615" y="112"/>
                </a:lnTo>
                <a:lnTo>
                  <a:pt x="800" y="243"/>
                </a:lnTo>
                <a:lnTo>
                  <a:pt x="821" y="422"/>
                </a:lnTo>
                <a:lnTo>
                  <a:pt x="788" y="414"/>
                </a:lnTo>
                <a:lnTo>
                  <a:pt x="734" y="268"/>
                </a:lnTo>
                <a:lnTo>
                  <a:pt x="606" y="201"/>
                </a:lnTo>
                <a:lnTo>
                  <a:pt x="625" y="457"/>
                </a:lnTo>
                <a:lnTo>
                  <a:pt x="309" y="457"/>
                </a:lnTo>
                <a:lnTo>
                  <a:pt x="311" y="196"/>
                </a:lnTo>
                <a:lnTo>
                  <a:pt x="128" y="185"/>
                </a:lnTo>
                <a:lnTo>
                  <a:pt x="0" y="9"/>
                </a:lnTo>
                <a:lnTo>
                  <a:pt x="35"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5" name="Freeform 203"/>
          <p:cNvSpPr>
            <a:spLocks/>
          </p:cNvSpPr>
          <p:nvPr/>
        </p:nvSpPr>
        <p:spPr bwMode="auto">
          <a:xfrm>
            <a:off x="4351338" y="2381250"/>
            <a:ext cx="92075" cy="101600"/>
          </a:xfrm>
          <a:custGeom>
            <a:avLst/>
            <a:gdLst/>
            <a:ahLst/>
            <a:cxnLst>
              <a:cxn ang="0">
                <a:pos x="25" y="0"/>
              </a:cxn>
              <a:cxn ang="0">
                <a:pos x="58" y="8"/>
              </a:cxn>
              <a:cxn ang="0">
                <a:pos x="56" y="12"/>
              </a:cxn>
              <a:cxn ang="0">
                <a:pos x="55" y="20"/>
              </a:cxn>
              <a:cxn ang="0">
                <a:pos x="44" y="43"/>
              </a:cxn>
              <a:cxn ang="0">
                <a:pos x="37" y="55"/>
              </a:cxn>
              <a:cxn ang="0">
                <a:pos x="30" y="63"/>
              </a:cxn>
              <a:cxn ang="0">
                <a:pos x="23" y="64"/>
              </a:cxn>
              <a:cxn ang="0">
                <a:pos x="18" y="60"/>
              </a:cxn>
              <a:cxn ang="0">
                <a:pos x="14" y="51"/>
              </a:cxn>
              <a:cxn ang="0">
                <a:pos x="14" y="30"/>
              </a:cxn>
              <a:cxn ang="0">
                <a:pos x="16" y="22"/>
              </a:cxn>
              <a:cxn ang="0">
                <a:pos x="16" y="20"/>
              </a:cxn>
              <a:cxn ang="0">
                <a:pos x="14" y="18"/>
              </a:cxn>
              <a:cxn ang="0">
                <a:pos x="11" y="18"/>
              </a:cxn>
              <a:cxn ang="0">
                <a:pos x="7" y="17"/>
              </a:cxn>
              <a:cxn ang="0">
                <a:pos x="0" y="12"/>
              </a:cxn>
              <a:cxn ang="0">
                <a:pos x="0" y="8"/>
              </a:cxn>
              <a:cxn ang="0">
                <a:pos x="2" y="5"/>
              </a:cxn>
              <a:cxn ang="0">
                <a:pos x="7" y="4"/>
              </a:cxn>
              <a:cxn ang="0">
                <a:pos x="14" y="1"/>
              </a:cxn>
              <a:cxn ang="0">
                <a:pos x="25" y="0"/>
              </a:cxn>
            </a:cxnLst>
            <a:rect l="0" t="0" r="r" b="b"/>
            <a:pathLst>
              <a:path w="58" h="64">
                <a:moveTo>
                  <a:pt x="25" y="0"/>
                </a:moveTo>
                <a:lnTo>
                  <a:pt x="58" y="8"/>
                </a:lnTo>
                <a:lnTo>
                  <a:pt x="56" y="12"/>
                </a:lnTo>
                <a:lnTo>
                  <a:pt x="55" y="20"/>
                </a:lnTo>
                <a:lnTo>
                  <a:pt x="44" y="43"/>
                </a:lnTo>
                <a:lnTo>
                  <a:pt x="37" y="55"/>
                </a:lnTo>
                <a:lnTo>
                  <a:pt x="30" y="63"/>
                </a:lnTo>
                <a:lnTo>
                  <a:pt x="23" y="64"/>
                </a:lnTo>
                <a:lnTo>
                  <a:pt x="18" y="60"/>
                </a:lnTo>
                <a:lnTo>
                  <a:pt x="14" y="51"/>
                </a:lnTo>
                <a:lnTo>
                  <a:pt x="14" y="30"/>
                </a:lnTo>
                <a:lnTo>
                  <a:pt x="16" y="22"/>
                </a:lnTo>
                <a:lnTo>
                  <a:pt x="16" y="20"/>
                </a:lnTo>
                <a:lnTo>
                  <a:pt x="14" y="18"/>
                </a:lnTo>
                <a:lnTo>
                  <a:pt x="11" y="18"/>
                </a:lnTo>
                <a:lnTo>
                  <a:pt x="7" y="17"/>
                </a:lnTo>
                <a:lnTo>
                  <a:pt x="0" y="12"/>
                </a:lnTo>
                <a:lnTo>
                  <a:pt x="0" y="8"/>
                </a:lnTo>
                <a:lnTo>
                  <a:pt x="2" y="5"/>
                </a:lnTo>
                <a:lnTo>
                  <a:pt x="7" y="4"/>
                </a:lnTo>
                <a:lnTo>
                  <a:pt x="14" y="1"/>
                </a:lnTo>
                <a:lnTo>
                  <a:pt x="25"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6" name="Freeform 204"/>
          <p:cNvSpPr>
            <a:spLocks/>
          </p:cNvSpPr>
          <p:nvPr/>
        </p:nvSpPr>
        <p:spPr bwMode="auto">
          <a:xfrm>
            <a:off x="3343275" y="3494088"/>
            <a:ext cx="246063" cy="53975"/>
          </a:xfrm>
          <a:custGeom>
            <a:avLst/>
            <a:gdLst/>
            <a:ahLst/>
            <a:cxnLst>
              <a:cxn ang="0">
                <a:pos x="103" y="0"/>
              </a:cxn>
              <a:cxn ang="0">
                <a:pos x="155" y="0"/>
              </a:cxn>
              <a:cxn ang="0">
                <a:pos x="155" y="34"/>
              </a:cxn>
              <a:cxn ang="0">
                <a:pos x="131" y="34"/>
              </a:cxn>
              <a:cxn ang="0">
                <a:pos x="131" y="26"/>
              </a:cxn>
              <a:cxn ang="0">
                <a:pos x="115" y="34"/>
              </a:cxn>
              <a:cxn ang="0">
                <a:pos x="0" y="34"/>
              </a:cxn>
              <a:cxn ang="0">
                <a:pos x="103" y="0"/>
              </a:cxn>
            </a:cxnLst>
            <a:rect l="0" t="0" r="r" b="b"/>
            <a:pathLst>
              <a:path w="155" h="34">
                <a:moveTo>
                  <a:pt x="103" y="0"/>
                </a:moveTo>
                <a:lnTo>
                  <a:pt x="155" y="0"/>
                </a:lnTo>
                <a:lnTo>
                  <a:pt x="155" y="34"/>
                </a:lnTo>
                <a:lnTo>
                  <a:pt x="131" y="34"/>
                </a:lnTo>
                <a:lnTo>
                  <a:pt x="131" y="26"/>
                </a:lnTo>
                <a:lnTo>
                  <a:pt x="115" y="34"/>
                </a:lnTo>
                <a:lnTo>
                  <a:pt x="0" y="34"/>
                </a:lnTo>
                <a:lnTo>
                  <a:pt x="103"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7" name="Freeform 205"/>
          <p:cNvSpPr>
            <a:spLocks/>
          </p:cNvSpPr>
          <p:nvPr/>
        </p:nvSpPr>
        <p:spPr bwMode="auto">
          <a:xfrm>
            <a:off x="4122738" y="3494088"/>
            <a:ext cx="246063" cy="53975"/>
          </a:xfrm>
          <a:custGeom>
            <a:avLst/>
            <a:gdLst/>
            <a:ahLst/>
            <a:cxnLst>
              <a:cxn ang="0">
                <a:pos x="0" y="0"/>
              </a:cxn>
              <a:cxn ang="0">
                <a:pos x="52" y="0"/>
              </a:cxn>
              <a:cxn ang="0">
                <a:pos x="155" y="34"/>
              </a:cxn>
              <a:cxn ang="0">
                <a:pos x="40" y="34"/>
              </a:cxn>
              <a:cxn ang="0">
                <a:pos x="24" y="26"/>
              </a:cxn>
              <a:cxn ang="0">
                <a:pos x="24" y="34"/>
              </a:cxn>
              <a:cxn ang="0">
                <a:pos x="0" y="34"/>
              </a:cxn>
              <a:cxn ang="0">
                <a:pos x="0" y="0"/>
              </a:cxn>
            </a:cxnLst>
            <a:rect l="0" t="0" r="r" b="b"/>
            <a:pathLst>
              <a:path w="155" h="34">
                <a:moveTo>
                  <a:pt x="0" y="0"/>
                </a:moveTo>
                <a:lnTo>
                  <a:pt x="52" y="0"/>
                </a:lnTo>
                <a:lnTo>
                  <a:pt x="155" y="34"/>
                </a:lnTo>
                <a:lnTo>
                  <a:pt x="40" y="34"/>
                </a:lnTo>
                <a:lnTo>
                  <a:pt x="24" y="26"/>
                </a:lnTo>
                <a:lnTo>
                  <a:pt x="24" y="34"/>
                </a:lnTo>
                <a:lnTo>
                  <a:pt x="0" y="34"/>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8" name="Freeform 206"/>
          <p:cNvSpPr>
            <a:spLocks/>
          </p:cNvSpPr>
          <p:nvPr/>
        </p:nvSpPr>
        <p:spPr bwMode="auto">
          <a:xfrm>
            <a:off x="3503613" y="1901825"/>
            <a:ext cx="765175" cy="547687"/>
          </a:xfrm>
          <a:custGeom>
            <a:avLst/>
            <a:gdLst/>
            <a:ahLst/>
            <a:cxnLst>
              <a:cxn ang="0">
                <a:pos x="386" y="0"/>
              </a:cxn>
              <a:cxn ang="0">
                <a:pos x="482" y="68"/>
              </a:cxn>
              <a:cxn ang="0">
                <a:pos x="417" y="110"/>
              </a:cxn>
              <a:cxn ang="0">
                <a:pos x="377" y="89"/>
              </a:cxn>
              <a:cxn ang="0">
                <a:pos x="396" y="345"/>
              </a:cxn>
              <a:cxn ang="0">
                <a:pos x="80" y="345"/>
              </a:cxn>
              <a:cxn ang="0">
                <a:pos x="82" y="84"/>
              </a:cxn>
              <a:cxn ang="0">
                <a:pos x="2" y="79"/>
              </a:cxn>
              <a:cxn ang="0">
                <a:pos x="0" y="5"/>
              </a:cxn>
              <a:cxn ang="0">
                <a:pos x="386" y="0"/>
              </a:cxn>
            </a:cxnLst>
            <a:rect l="0" t="0" r="r" b="b"/>
            <a:pathLst>
              <a:path w="482" h="345">
                <a:moveTo>
                  <a:pt x="386" y="0"/>
                </a:moveTo>
                <a:lnTo>
                  <a:pt x="482" y="68"/>
                </a:lnTo>
                <a:lnTo>
                  <a:pt x="417" y="110"/>
                </a:lnTo>
                <a:lnTo>
                  <a:pt x="377" y="89"/>
                </a:lnTo>
                <a:lnTo>
                  <a:pt x="396" y="345"/>
                </a:lnTo>
                <a:lnTo>
                  <a:pt x="80" y="345"/>
                </a:lnTo>
                <a:lnTo>
                  <a:pt x="82" y="84"/>
                </a:lnTo>
                <a:lnTo>
                  <a:pt x="2" y="79"/>
                </a:lnTo>
                <a:lnTo>
                  <a:pt x="0" y="5"/>
                </a:lnTo>
                <a:lnTo>
                  <a:pt x="386" y="0"/>
                </a:lnTo>
                <a:close/>
              </a:path>
            </a:pathLst>
          </a:custGeom>
          <a:solidFill>
            <a:srgbClr val="88FF02"/>
          </a:solidFill>
          <a:ln w="0">
            <a:solidFill>
              <a:srgbClr val="88FF02"/>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79" name="Freeform 207"/>
          <p:cNvSpPr>
            <a:spLocks/>
          </p:cNvSpPr>
          <p:nvPr/>
        </p:nvSpPr>
        <p:spPr bwMode="auto">
          <a:xfrm>
            <a:off x="3076575" y="1625600"/>
            <a:ext cx="200025" cy="155575"/>
          </a:xfrm>
          <a:custGeom>
            <a:avLst/>
            <a:gdLst/>
            <a:ahLst/>
            <a:cxnLst>
              <a:cxn ang="0">
                <a:pos x="67" y="0"/>
              </a:cxn>
              <a:cxn ang="0">
                <a:pos x="126" y="32"/>
              </a:cxn>
              <a:cxn ang="0">
                <a:pos x="51" y="98"/>
              </a:cxn>
              <a:cxn ang="0">
                <a:pos x="0" y="67"/>
              </a:cxn>
              <a:cxn ang="0">
                <a:pos x="67" y="0"/>
              </a:cxn>
            </a:cxnLst>
            <a:rect l="0" t="0" r="r" b="b"/>
            <a:pathLst>
              <a:path w="126" h="98">
                <a:moveTo>
                  <a:pt x="67" y="0"/>
                </a:moveTo>
                <a:lnTo>
                  <a:pt x="126" y="32"/>
                </a:lnTo>
                <a:lnTo>
                  <a:pt x="51" y="98"/>
                </a:lnTo>
                <a:lnTo>
                  <a:pt x="0" y="67"/>
                </a:lnTo>
                <a:lnTo>
                  <a:pt x="67" y="0"/>
                </a:lnTo>
                <a:close/>
              </a:path>
            </a:pathLst>
          </a:custGeom>
          <a:solidFill>
            <a:srgbClr val="0D2223"/>
          </a:solidFill>
          <a:ln w="0">
            <a:solidFill>
              <a:srgbClr val="0D222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0" name="Freeform 208"/>
          <p:cNvSpPr>
            <a:spLocks/>
          </p:cNvSpPr>
          <p:nvPr/>
        </p:nvSpPr>
        <p:spPr bwMode="auto">
          <a:xfrm>
            <a:off x="3105150" y="1644650"/>
            <a:ext cx="141288" cy="112712"/>
          </a:xfrm>
          <a:custGeom>
            <a:avLst/>
            <a:gdLst/>
            <a:ahLst/>
            <a:cxnLst>
              <a:cxn ang="0">
                <a:pos x="50" y="0"/>
              </a:cxn>
              <a:cxn ang="0">
                <a:pos x="89" y="25"/>
              </a:cxn>
              <a:cxn ang="0">
                <a:pos x="40" y="71"/>
              </a:cxn>
              <a:cxn ang="0">
                <a:pos x="0" y="47"/>
              </a:cxn>
              <a:cxn ang="0">
                <a:pos x="50" y="0"/>
              </a:cxn>
            </a:cxnLst>
            <a:rect l="0" t="0" r="r" b="b"/>
            <a:pathLst>
              <a:path w="89" h="71">
                <a:moveTo>
                  <a:pt x="50" y="0"/>
                </a:moveTo>
                <a:lnTo>
                  <a:pt x="89" y="25"/>
                </a:lnTo>
                <a:lnTo>
                  <a:pt x="40" y="71"/>
                </a:lnTo>
                <a:lnTo>
                  <a:pt x="0" y="47"/>
                </a:lnTo>
                <a:lnTo>
                  <a:pt x="50" y="0"/>
                </a:lnTo>
                <a:close/>
              </a:path>
            </a:pathLst>
          </a:custGeom>
          <a:solidFill>
            <a:srgbClr val="B5FFE6"/>
          </a:solidFill>
          <a:ln w="0">
            <a:solidFill>
              <a:srgbClr val="B5FFE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1" name="Freeform 209"/>
          <p:cNvSpPr>
            <a:spLocks/>
          </p:cNvSpPr>
          <p:nvPr/>
        </p:nvSpPr>
        <p:spPr bwMode="auto">
          <a:xfrm>
            <a:off x="3094038" y="1663700"/>
            <a:ext cx="68263" cy="52387"/>
          </a:xfrm>
          <a:custGeom>
            <a:avLst/>
            <a:gdLst/>
            <a:ahLst/>
            <a:cxnLst>
              <a:cxn ang="0">
                <a:pos x="28" y="0"/>
              </a:cxn>
              <a:cxn ang="0">
                <a:pos x="29" y="3"/>
              </a:cxn>
              <a:cxn ang="0">
                <a:pos x="36" y="7"/>
              </a:cxn>
              <a:cxn ang="0">
                <a:pos x="42" y="14"/>
              </a:cxn>
              <a:cxn ang="0">
                <a:pos x="43" y="22"/>
              </a:cxn>
              <a:cxn ang="0">
                <a:pos x="38" y="29"/>
              </a:cxn>
              <a:cxn ang="0">
                <a:pos x="28" y="33"/>
              </a:cxn>
              <a:cxn ang="0">
                <a:pos x="17" y="31"/>
              </a:cxn>
              <a:cxn ang="0">
                <a:pos x="8" y="27"/>
              </a:cxn>
              <a:cxn ang="0">
                <a:pos x="1" y="23"/>
              </a:cxn>
              <a:cxn ang="0">
                <a:pos x="0" y="22"/>
              </a:cxn>
              <a:cxn ang="0">
                <a:pos x="28" y="0"/>
              </a:cxn>
            </a:cxnLst>
            <a:rect l="0" t="0" r="r" b="b"/>
            <a:pathLst>
              <a:path w="43" h="33">
                <a:moveTo>
                  <a:pt x="28" y="0"/>
                </a:moveTo>
                <a:lnTo>
                  <a:pt x="29" y="3"/>
                </a:lnTo>
                <a:lnTo>
                  <a:pt x="36" y="7"/>
                </a:lnTo>
                <a:lnTo>
                  <a:pt x="42" y="14"/>
                </a:lnTo>
                <a:lnTo>
                  <a:pt x="43" y="22"/>
                </a:lnTo>
                <a:lnTo>
                  <a:pt x="38" y="29"/>
                </a:lnTo>
                <a:lnTo>
                  <a:pt x="28" y="33"/>
                </a:lnTo>
                <a:lnTo>
                  <a:pt x="17" y="31"/>
                </a:lnTo>
                <a:lnTo>
                  <a:pt x="8" y="27"/>
                </a:lnTo>
                <a:lnTo>
                  <a:pt x="1" y="23"/>
                </a:lnTo>
                <a:lnTo>
                  <a:pt x="0" y="22"/>
                </a:lnTo>
                <a:lnTo>
                  <a:pt x="28"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2" name="Freeform 210"/>
          <p:cNvSpPr>
            <a:spLocks/>
          </p:cNvSpPr>
          <p:nvPr/>
        </p:nvSpPr>
        <p:spPr bwMode="auto">
          <a:xfrm>
            <a:off x="3689350" y="1501775"/>
            <a:ext cx="338138" cy="228600"/>
          </a:xfrm>
          <a:custGeom>
            <a:avLst/>
            <a:gdLst/>
            <a:ahLst/>
            <a:cxnLst>
              <a:cxn ang="0">
                <a:pos x="159" y="0"/>
              </a:cxn>
              <a:cxn ang="0">
                <a:pos x="168" y="3"/>
              </a:cxn>
              <a:cxn ang="0">
                <a:pos x="180" y="8"/>
              </a:cxn>
              <a:cxn ang="0">
                <a:pos x="190" y="17"/>
              </a:cxn>
              <a:cxn ang="0">
                <a:pos x="201" y="31"/>
              </a:cxn>
              <a:cxn ang="0">
                <a:pos x="208" y="48"/>
              </a:cxn>
              <a:cxn ang="0">
                <a:pos x="213" y="69"/>
              </a:cxn>
              <a:cxn ang="0">
                <a:pos x="211" y="95"/>
              </a:cxn>
              <a:cxn ang="0">
                <a:pos x="204" y="124"/>
              </a:cxn>
              <a:cxn ang="0">
                <a:pos x="197" y="133"/>
              </a:cxn>
              <a:cxn ang="0">
                <a:pos x="183" y="139"/>
              </a:cxn>
              <a:cxn ang="0">
                <a:pos x="164" y="142"/>
              </a:cxn>
              <a:cxn ang="0">
                <a:pos x="143" y="144"/>
              </a:cxn>
              <a:cxn ang="0">
                <a:pos x="119" y="142"/>
              </a:cxn>
              <a:cxn ang="0">
                <a:pos x="73" y="140"/>
              </a:cxn>
              <a:cxn ang="0">
                <a:pos x="53" y="137"/>
              </a:cxn>
              <a:cxn ang="0">
                <a:pos x="37" y="135"/>
              </a:cxn>
              <a:cxn ang="0">
                <a:pos x="25" y="133"/>
              </a:cxn>
              <a:cxn ang="0">
                <a:pos x="21" y="132"/>
              </a:cxn>
              <a:cxn ang="0">
                <a:pos x="0" y="67"/>
              </a:cxn>
              <a:cxn ang="0">
                <a:pos x="150" y="8"/>
              </a:cxn>
              <a:cxn ang="0">
                <a:pos x="152" y="3"/>
              </a:cxn>
              <a:cxn ang="0">
                <a:pos x="159" y="0"/>
              </a:cxn>
            </a:cxnLst>
            <a:rect l="0" t="0" r="r" b="b"/>
            <a:pathLst>
              <a:path w="213" h="144">
                <a:moveTo>
                  <a:pt x="159" y="0"/>
                </a:moveTo>
                <a:lnTo>
                  <a:pt x="168" y="3"/>
                </a:lnTo>
                <a:lnTo>
                  <a:pt x="180" y="8"/>
                </a:lnTo>
                <a:lnTo>
                  <a:pt x="190" y="17"/>
                </a:lnTo>
                <a:lnTo>
                  <a:pt x="201" y="31"/>
                </a:lnTo>
                <a:lnTo>
                  <a:pt x="208" y="48"/>
                </a:lnTo>
                <a:lnTo>
                  <a:pt x="213" y="69"/>
                </a:lnTo>
                <a:lnTo>
                  <a:pt x="211" y="95"/>
                </a:lnTo>
                <a:lnTo>
                  <a:pt x="204" y="124"/>
                </a:lnTo>
                <a:lnTo>
                  <a:pt x="197" y="133"/>
                </a:lnTo>
                <a:lnTo>
                  <a:pt x="183" y="139"/>
                </a:lnTo>
                <a:lnTo>
                  <a:pt x="164" y="142"/>
                </a:lnTo>
                <a:lnTo>
                  <a:pt x="143" y="144"/>
                </a:lnTo>
                <a:lnTo>
                  <a:pt x="119" y="142"/>
                </a:lnTo>
                <a:lnTo>
                  <a:pt x="73" y="140"/>
                </a:lnTo>
                <a:lnTo>
                  <a:pt x="53" y="137"/>
                </a:lnTo>
                <a:lnTo>
                  <a:pt x="37" y="135"/>
                </a:lnTo>
                <a:lnTo>
                  <a:pt x="25" y="133"/>
                </a:lnTo>
                <a:lnTo>
                  <a:pt x="21" y="132"/>
                </a:lnTo>
                <a:lnTo>
                  <a:pt x="0" y="67"/>
                </a:lnTo>
                <a:lnTo>
                  <a:pt x="150" y="8"/>
                </a:lnTo>
                <a:lnTo>
                  <a:pt x="152" y="3"/>
                </a:lnTo>
                <a:lnTo>
                  <a:pt x="159"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3" name="Freeform 211"/>
          <p:cNvSpPr>
            <a:spLocks/>
          </p:cNvSpPr>
          <p:nvPr/>
        </p:nvSpPr>
        <p:spPr bwMode="auto">
          <a:xfrm>
            <a:off x="3703638" y="1697038"/>
            <a:ext cx="49213" cy="57150"/>
          </a:xfrm>
          <a:custGeom>
            <a:avLst/>
            <a:gdLst/>
            <a:ahLst/>
            <a:cxnLst>
              <a:cxn ang="0">
                <a:pos x="10" y="0"/>
              </a:cxn>
              <a:cxn ang="0">
                <a:pos x="16" y="0"/>
              </a:cxn>
              <a:cxn ang="0">
                <a:pos x="19" y="1"/>
              </a:cxn>
              <a:cxn ang="0">
                <a:pos x="21" y="1"/>
              </a:cxn>
              <a:cxn ang="0">
                <a:pos x="31" y="36"/>
              </a:cxn>
              <a:cxn ang="0">
                <a:pos x="21" y="33"/>
              </a:cxn>
              <a:cxn ang="0">
                <a:pos x="3" y="19"/>
              </a:cxn>
              <a:cxn ang="0">
                <a:pos x="0" y="9"/>
              </a:cxn>
              <a:cxn ang="0">
                <a:pos x="0" y="5"/>
              </a:cxn>
              <a:cxn ang="0">
                <a:pos x="2" y="4"/>
              </a:cxn>
              <a:cxn ang="0">
                <a:pos x="3" y="1"/>
              </a:cxn>
              <a:cxn ang="0">
                <a:pos x="7" y="1"/>
              </a:cxn>
              <a:cxn ang="0">
                <a:pos x="10" y="0"/>
              </a:cxn>
            </a:cxnLst>
            <a:rect l="0" t="0" r="r" b="b"/>
            <a:pathLst>
              <a:path w="31" h="36">
                <a:moveTo>
                  <a:pt x="10" y="0"/>
                </a:moveTo>
                <a:lnTo>
                  <a:pt x="16" y="0"/>
                </a:lnTo>
                <a:lnTo>
                  <a:pt x="19" y="1"/>
                </a:lnTo>
                <a:lnTo>
                  <a:pt x="21" y="1"/>
                </a:lnTo>
                <a:lnTo>
                  <a:pt x="31" y="36"/>
                </a:lnTo>
                <a:lnTo>
                  <a:pt x="21" y="33"/>
                </a:lnTo>
                <a:lnTo>
                  <a:pt x="3" y="19"/>
                </a:lnTo>
                <a:lnTo>
                  <a:pt x="0" y="9"/>
                </a:lnTo>
                <a:lnTo>
                  <a:pt x="0" y="5"/>
                </a:lnTo>
                <a:lnTo>
                  <a:pt x="2" y="4"/>
                </a:lnTo>
                <a:lnTo>
                  <a:pt x="3" y="1"/>
                </a:lnTo>
                <a:lnTo>
                  <a:pt x="7" y="1"/>
                </a:lnTo>
                <a:lnTo>
                  <a:pt x="10"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4" name="Freeform 212"/>
          <p:cNvSpPr>
            <a:spLocks/>
          </p:cNvSpPr>
          <p:nvPr/>
        </p:nvSpPr>
        <p:spPr bwMode="auto">
          <a:xfrm>
            <a:off x="3983038" y="1682750"/>
            <a:ext cx="44450" cy="60325"/>
          </a:xfrm>
          <a:custGeom>
            <a:avLst/>
            <a:gdLst/>
            <a:ahLst/>
            <a:cxnLst>
              <a:cxn ang="0">
                <a:pos x="14" y="0"/>
              </a:cxn>
              <a:cxn ang="0">
                <a:pos x="23" y="0"/>
              </a:cxn>
              <a:cxn ang="0">
                <a:pos x="26" y="1"/>
              </a:cxn>
              <a:cxn ang="0">
                <a:pos x="28" y="4"/>
              </a:cxn>
              <a:cxn ang="0">
                <a:pos x="28" y="8"/>
              </a:cxn>
              <a:cxn ang="0">
                <a:pos x="26" y="17"/>
              </a:cxn>
              <a:cxn ang="0">
                <a:pos x="19" y="26"/>
              </a:cxn>
              <a:cxn ang="0">
                <a:pos x="11" y="32"/>
              </a:cxn>
              <a:cxn ang="0">
                <a:pos x="4" y="36"/>
              </a:cxn>
              <a:cxn ang="0">
                <a:pos x="0" y="38"/>
              </a:cxn>
              <a:cxn ang="0">
                <a:pos x="5" y="2"/>
              </a:cxn>
              <a:cxn ang="0">
                <a:pos x="7" y="1"/>
              </a:cxn>
              <a:cxn ang="0">
                <a:pos x="11" y="1"/>
              </a:cxn>
              <a:cxn ang="0">
                <a:pos x="14" y="0"/>
              </a:cxn>
            </a:cxnLst>
            <a:rect l="0" t="0" r="r" b="b"/>
            <a:pathLst>
              <a:path w="28" h="38">
                <a:moveTo>
                  <a:pt x="14" y="0"/>
                </a:moveTo>
                <a:lnTo>
                  <a:pt x="23" y="0"/>
                </a:lnTo>
                <a:lnTo>
                  <a:pt x="26" y="1"/>
                </a:lnTo>
                <a:lnTo>
                  <a:pt x="28" y="4"/>
                </a:lnTo>
                <a:lnTo>
                  <a:pt x="28" y="8"/>
                </a:lnTo>
                <a:lnTo>
                  <a:pt x="26" y="17"/>
                </a:lnTo>
                <a:lnTo>
                  <a:pt x="19" y="26"/>
                </a:lnTo>
                <a:lnTo>
                  <a:pt x="11" y="32"/>
                </a:lnTo>
                <a:lnTo>
                  <a:pt x="4" y="36"/>
                </a:lnTo>
                <a:lnTo>
                  <a:pt x="0" y="38"/>
                </a:lnTo>
                <a:lnTo>
                  <a:pt x="5" y="2"/>
                </a:lnTo>
                <a:lnTo>
                  <a:pt x="7" y="1"/>
                </a:lnTo>
                <a:lnTo>
                  <a:pt x="11" y="1"/>
                </a:lnTo>
                <a:lnTo>
                  <a:pt x="14"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5" name="Freeform 213"/>
          <p:cNvSpPr>
            <a:spLocks/>
          </p:cNvSpPr>
          <p:nvPr/>
        </p:nvSpPr>
        <p:spPr bwMode="auto">
          <a:xfrm>
            <a:off x="3722688" y="1631950"/>
            <a:ext cx="274638" cy="228600"/>
          </a:xfrm>
          <a:custGeom>
            <a:avLst/>
            <a:gdLst/>
            <a:ahLst/>
            <a:cxnLst>
              <a:cxn ang="0">
                <a:pos x="173" y="0"/>
              </a:cxn>
              <a:cxn ang="0">
                <a:pos x="155" y="138"/>
              </a:cxn>
              <a:cxn ang="0">
                <a:pos x="40" y="144"/>
              </a:cxn>
              <a:cxn ang="0">
                <a:pos x="0" y="11"/>
              </a:cxn>
              <a:cxn ang="0">
                <a:pos x="173" y="0"/>
              </a:cxn>
            </a:cxnLst>
            <a:rect l="0" t="0" r="r" b="b"/>
            <a:pathLst>
              <a:path w="173" h="144">
                <a:moveTo>
                  <a:pt x="173" y="0"/>
                </a:moveTo>
                <a:lnTo>
                  <a:pt x="155" y="138"/>
                </a:lnTo>
                <a:lnTo>
                  <a:pt x="40" y="144"/>
                </a:lnTo>
                <a:lnTo>
                  <a:pt x="0" y="11"/>
                </a:lnTo>
                <a:lnTo>
                  <a:pt x="173"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6" name="Freeform 214"/>
          <p:cNvSpPr>
            <a:spLocks/>
          </p:cNvSpPr>
          <p:nvPr/>
        </p:nvSpPr>
        <p:spPr bwMode="auto">
          <a:xfrm>
            <a:off x="3848100" y="1698625"/>
            <a:ext cx="49213" cy="77787"/>
          </a:xfrm>
          <a:custGeom>
            <a:avLst/>
            <a:gdLst/>
            <a:ahLst/>
            <a:cxnLst>
              <a:cxn ang="0">
                <a:pos x="17" y="0"/>
              </a:cxn>
              <a:cxn ang="0">
                <a:pos x="21" y="7"/>
              </a:cxn>
              <a:cxn ang="0">
                <a:pos x="24" y="18"/>
              </a:cxn>
              <a:cxn ang="0">
                <a:pos x="28" y="34"/>
              </a:cxn>
              <a:cxn ang="0">
                <a:pos x="29" y="41"/>
              </a:cxn>
              <a:cxn ang="0">
                <a:pos x="31" y="49"/>
              </a:cxn>
              <a:cxn ang="0">
                <a:pos x="0" y="49"/>
              </a:cxn>
              <a:cxn ang="0">
                <a:pos x="1" y="47"/>
              </a:cxn>
              <a:cxn ang="0">
                <a:pos x="5" y="47"/>
              </a:cxn>
              <a:cxn ang="0">
                <a:pos x="10" y="46"/>
              </a:cxn>
              <a:cxn ang="0">
                <a:pos x="17" y="46"/>
              </a:cxn>
              <a:cxn ang="0">
                <a:pos x="26" y="45"/>
              </a:cxn>
              <a:cxn ang="0">
                <a:pos x="26" y="43"/>
              </a:cxn>
              <a:cxn ang="0">
                <a:pos x="24" y="42"/>
              </a:cxn>
              <a:cxn ang="0">
                <a:pos x="24" y="37"/>
              </a:cxn>
              <a:cxn ang="0">
                <a:pos x="22" y="34"/>
              </a:cxn>
              <a:cxn ang="0">
                <a:pos x="19" y="20"/>
              </a:cxn>
              <a:cxn ang="0">
                <a:pos x="17" y="8"/>
              </a:cxn>
              <a:cxn ang="0">
                <a:pos x="17" y="0"/>
              </a:cxn>
            </a:cxnLst>
            <a:rect l="0" t="0" r="r" b="b"/>
            <a:pathLst>
              <a:path w="31" h="49">
                <a:moveTo>
                  <a:pt x="17" y="0"/>
                </a:moveTo>
                <a:lnTo>
                  <a:pt x="21" y="7"/>
                </a:lnTo>
                <a:lnTo>
                  <a:pt x="24" y="18"/>
                </a:lnTo>
                <a:lnTo>
                  <a:pt x="28" y="34"/>
                </a:lnTo>
                <a:lnTo>
                  <a:pt x="29" y="41"/>
                </a:lnTo>
                <a:lnTo>
                  <a:pt x="31" y="49"/>
                </a:lnTo>
                <a:lnTo>
                  <a:pt x="0" y="49"/>
                </a:lnTo>
                <a:lnTo>
                  <a:pt x="1" y="47"/>
                </a:lnTo>
                <a:lnTo>
                  <a:pt x="5" y="47"/>
                </a:lnTo>
                <a:lnTo>
                  <a:pt x="10" y="46"/>
                </a:lnTo>
                <a:lnTo>
                  <a:pt x="17" y="46"/>
                </a:lnTo>
                <a:lnTo>
                  <a:pt x="26" y="45"/>
                </a:lnTo>
                <a:lnTo>
                  <a:pt x="26" y="43"/>
                </a:lnTo>
                <a:lnTo>
                  <a:pt x="24" y="42"/>
                </a:lnTo>
                <a:lnTo>
                  <a:pt x="24" y="37"/>
                </a:lnTo>
                <a:lnTo>
                  <a:pt x="22" y="34"/>
                </a:lnTo>
                <a:lnTo>
                  <a:pt x="19" y="20"/>
                </a:lnTo>
                <a:lnTo>
                  <a:pt x="17" y="8"/>
                </a:lnTo>
                <a:lnTo>
                  <a:pt x="17"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7" name="Freeform 215"/>
          <p:cNvSpPr>
            <a:spLocks/>
          </p:cNvSpPr>
          <p:nvPr/>
        </p:nvSpPr>
        <p:spPr bwMode="auto">
          <a:xfrm>
            <a:off x="3830638" y="1825625"/>
            <a:ext cx="96838" cy="90487"/>
          </a:xfrm>
          <a:custGeom>
            <a:avLst/>
            <a:gdLst/>
            <a:ahLst/>
            <a:cxnLst>
              <a:cxn ang="0">
                <a:pos x="58" y="0"/>
              </a:cxn>
              <a:cxn ang="0">
                <a:pos x="61" y="43"/>
              </a:cxn>
              <a:cxn ang="0">
                <a:pos x="51" y="53"/>
              </a:cxn>
              <a:cxn ang="0">
                <a:pos x="39" y="57"/>
              </a:cxn>
              <a:cxn ang="0">
                <a:pos x="28" y="57"/>
              </a:cxn>
              <a:cxn ang="0">
                <a:pos x="19" y="55"/>
              </a:cxn>
              <a:cxn ang="0">
                <a:pos x="12" y="51"/>
              </a:cxn>
              <a:cxn ang="0">
                <a:pos x="5" y="46"/>
              </a:cxn>
              <a:cxn ang="0">
                <a:pos x="0" y="1"/>
              </a:cxn>
              <a:cxn ang="0">
                <a:pos x="58" y="0"/>
              </a:cxn>
            </a:cxnLst>
            <a:rect l="0" t="0" r="r" b="b"/>
            <a:pathLst>
              <a:path w="61" h="57">
                <a:moveTo>
                  <a:pt x="58" y="0"/>
                </a:moveTo>
                <a:lnTo>
                  <a:pt x="61" y="43"/>
                </a:lnTo>
                <a:lnTo>
                  <a:pt x="51" y="53"/>
                </a:lnTo>
                <a:lnTo>
                  <a:pt x="39" y="57"/>
                </a:lnTo>
                <a:lnTo>
                  <a:pt x="28" y="57"/>
                </a:lnTo>
                <a:lnTo>
                  <a:pt x="19" y="55"/>
                </a:lnTo>
                <a:lnTo>
                  <a:pt x="12" y="51"/>
                </a:lnTo>
                <a:lnTo>
                  <a:pt x="5" y="46"/>
                </a:lnTo>
                <a:lnTo>
                  <a:pt x="0" y="1"/>
                </a:lnTo>
                <a:lnTo>
                  <a:pt x="58"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8" name="Freeform 216"/>
          <p:cNvSpPr>
            <a:spLocks/>
          </p:cNvSpPr>
          <p:nvPr/>
        </p:nvSpPr>
        <p:spPr bwMode="auto">
          <a:xfrm>
            <a:off x="3833813" y="1854200"/>
            <a:ext cx="92075" cy="34925"/>
          </a:xfrm>
          <a:custGeom>
            <a:avLst/>
            <a:gdLst/>
            <a:ahLst/>
            <a:cxnLst>
              <a:cxn ang="0">
                <a:pos x="58" y="0"/>
              </a:cxn>
              <a:cxn ang="0">
                <a:pos x="58" y="4"/>
              </a:cxn>
              <a:cxn ang="0">
                <a:pos x="3" y="22"/>
              </a:cxn>
              <a:cxn ang="0">
                <a:pos x="0" y="3"/>
              </a:cxn>
              <a:cxn ang="0">
                <a:pos x="58" y="0"/>
              </a:cxn>
            </a:cxnLst>
            <a:rect l="0" t="0" r="r" b="b"/>
            <a:pathLst>
              <a:path w="58" h="22">
                <a:moveTo>
                  <a:pt x="58" y="0"/>
                </a:moveTo>
                <a:lnTo>
                  <a:pt x="58" y="4"/>
                </a:lnTo>
                <a:lnTo>
                  <a:pt x="3" y="22"/>
                </a:lnTo>
                <a:lnTo>
                  <a:pt x="0" y="3"/>
                </a:lnTo>
                <a:lnTo>
                  <a:pt x="58"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89" name="Freeform 217"/>
          <p:cNvSpPr>
            <a:spLocks/>
          </p:cNvSpPr>
          <p:nvPr/>
        </p:nvSpPr>
        <p:spPr bwMode="auto">
          <a:xfrm>
            <a:off x="3736975" y="1685925"/>
            <a:ext cx="254000" cy="174625"/>
          </a:xfrm>
          <a:custGeom>
            <a:avLst/>
            <a:gdLst/>
            <a:ahLst/>
            <a:cxnLst>
              <a:cxn ang="0">
                <a:pos x="160" y="0"/>
              </a:cxn>
              <a:cxn ang="0">
                <a:pos x="146" y="104"/>
              </a:cxn>
              <a:cxn ang="0">
                <a:pos x="31" y="110"/>
              </a:cxn>
              <a:cxn ang="0">
                <a:pos x="0" y="8"/>
              </a:cxn>
              <a:cxn ang="0">
                <a:pos x="7" y="12"/>
              </a:cxn>
              <a:cxn ang="0">
                <a:pos x="33" y="67"/>
              </a:cxn>
              <a:cxn ang="0">
                <a:pos x="141" y="66"/>
              </a:cxn>
              <a:cxn ang="0">
                <a:pos x="155" y="2"/>
              </a:cxn>
              <a:cxn ang="0">
                <a:pos x="160" y="0"/>
              </a:cxn>
            </a:cxnLst>
            <a:rect l="0" t="0" r="r" b="b"/>
            <a:pathLst>
              <a:path w="160" h="110">
                <a:moveTo>
                  <a:pt x="160" y="0"/>
                </a:moveTo>
                <a:lnTo>
                  <a:pt x="146" y="104"/>
                </a:lnTo>
                <a:lnTo>
                  <a:pt x="31" y="110"/>
                </a:lnTo>
                <a:lnTo>
                  <a:pt x="0" y="8"/>
                </a:lnTo>
                <a:lnTo>
                  <a:pt x="7" y="12"/>
                </a:lnTo>
                <a:lnTo>
                  <a:pt x="33" y="67"/>
                </a:lnTo>
                <a:lnTo>
                  <a:pt x="141" y="66"/>
                </a:lnTo>
                <a:lnTo>
                  <a:pt x="155" y="2"/>
                </a:lnTo>
                <a:lnTo>
                  <a:pt x="16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0" name="Freeform 218"/>
          <p:cNvSpPr>
            <a:spLocks/>
          </p:cNvSpPr>
          <p:nvPr/>
        </p:nvSpPr>
        <p:spPr bwMode="auto">
          <a:xfrm>
            <a:off x="3838575" y="1803400"/>
            <a:ext cx="77788" cy="28575"/>
          </a:xfrm>
          <a:custGeom>
            <a:avLst/>
            <a:gdLst/>
            <a:ahLst/>
            <a:cxnLst>
              <a:cxn ang="0">
                <a:pos x="49" y="0"/>
              </a:cxn>
              <a:cxn ang="0">
                <a:pos x="42" y="15"/>
              </a:cxn>
              <a:cxn ang="0">
                <a:pos x="11" y="18"/>
              </a:cxn>
              <a:cxn ang="0">
                <a:pos x="0" y="1"/>
              </a:cxn>
              <a:cxn ang="0">
                <a:pos x="49" y="0"/>
              </a:cxn>
            </a:cxnLst>
            <a:rect l="0" t="0" r="r" b="b"/>
            <a:pathLst>
              <a:path w="49" h="18">
                <a:moveTo>
                  <a:pt x="49" y="0"/>
                </a:moveTo>
                <a:lnTo>
                  <a:pt x="42" y="15"/>
                </a:lnTo>
                <a:lnTo>
                  <a:pt x="11" y="18"/>
                </a:lnTo>
                <a:lnTo>
                  <a:pt x="0" y="1"/>
                </a:lnTo>
                <a:lnTo>
                  <a:pt x="49"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1" name="Freeform 219"/>
          <p:cNvSpPr>
            <a:spLocks/>
          </p:cNvSpPr>
          <p:nvPr/>
        </p:nvSpPr>
        <p:spPr bwMode="auto">
          <a:xfrm>
            <a:off x="4978400" y="1371600"/>
            <a:ext cx="92075" cy="66675"/>
          </a:xfrm>
          <a:custGeom>
            <a:avLst/>
            <a:gdLst/>
            <a:ahLst/>
            <a:cxnLst>
              <a:cxn ang="0">
                <a:pos x="28" y="0"/>
              </a:cxn>
              <a:cxn ang="0">
                <a:pos x="42" y="2"/>
              </a:cxn>
              <a:cxn ang="0">
                <a:pos x="54" y="10"/>
              </a:cxn>
              <a:cxn ang="0">
                <a:pos x="58" y="21"/>
              </a:cxn>
              <a:cxn ang="0">
                <a:pos x="54" y="31"/>
              </a:cxn>
              <a:cxn ang="0">
                <a:pos x="42" y="39"/>
              </a:cxn>
              <a:cxn ang="0">
                <a:pos x="28" y="42"/>
              </a:cxn>
              <a:cxn ang="0">
                <a:pos x="14" y="39"/>
              </a:cxn>
              <a:cxn ang="0">
                <a:pos x="3" y="31"/>
              </a:cxn>
              <a:cxn ang="0">
                <a:pos x="0" y="21"/>
              </a:cxn>
              <a:cxn ang="0">
                <a:pos x="3" y="10"/>
              </a:cxn>
              <a:cxn ang="0">
                <a:pos x="14" y="2"/>
              </a:cxn>
              <a:cxn ang="0">
                <a:pos x="28" y="0"/>
              </a:cxn>
            </a:cxnLst>
            <a:rect l="0" t="0" r="r" b="b"/>
            <a:pathLst>
              <a:path w="58" h="42">
                <a:moveTo>
                  <a:pt x="28" y="0"/>
                </a:moveTo>
                <a:lnTo>
                  <a:pt x="42" y="2"/>
                </a:lnTo>
                <a:lnTo>
                  <a:pt x="54" y="10"/>
                </a:lnTo>
                <a:lnTo>
                  <a:pt x="58" y="21"/>
                </a:lnTo>
                <a:lnTo>
                  <a:pt x="54" y="31"/>
                </a:lnTo>
                <a:lnTo>
                  <a:pt x="42" y="39"/>
                </a:lnTo>
                <a:lnTo>
                  <a:pt x="28" y="42"/>
                </a:lnTo>
                <a:lnTo>
                  <a:pt x="14" y="39"/>
                </a:lnTo>
                <a:lnTo>
                  <a:pt x="3" y="31"/>
                </a:lnTo>
                <a:lnTo>
                  <a:pt x="0" y="21"/>
                </a:lnTo>
                <a:lnTo>
                  <a:pt x="3" y="10"/>
                </a:lnTo>
                <a:lnTo>
                  <a:pt x="14" y="2"/>
                </a:lnTo>
                <a:lnTo>
                  <a:pt x="28"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2" name="Freeform 220"/>
          <p:cNvSpPr>
            <a:spLocks/>
          </p:cNvSpPr>
          <p:nvPr/>
        </p:nvSpPr>
        <p:spPr bwMode="auto">
          <a:xfrm>
            <a:off x="4811713" y="1309688"/>
            <a:ext cx="1081088" cy="390525"/>
          </a:xfrm>
          <a:custGeom>
            <a:avLst/>
            <a:gdLst/>
            <a:ahLst/>
            <a:cxnLst>
              <a:cxn ang="0">
                <a:pos x="349" y="0"/>
              </a:cxn>
              <a:cxn ang="0">
                <a:pos x="384" y="2"/>
              </a:cxn>
              <a:cxn ang="0">
                <a:pos x="416" y="11"/>
              </a:cxn>
              <a:cxn ang="0">
                <a:pos x="444" y="26"/>
              </a:cxn>
              <a:cxn ang="0">
                <a:pos x="465" y="44"/>
              </a:cxn>
              <a:cxn ang="0">
                <a:pos x="480" y="66"/>
              </a:cxn>
              <a:cxn ang="0">
                <a:pos x="489" y="91"/>
              </a:cxn>
              <a:cxn ang="0">
                <a:pos x="498" y="90"/>
              </a:cxn>
              <a:cxn ang="0">
                <a:pos x="505" y="90"/>
              </a:cxn>
              <a:cxn ang="0">
                <a:pos x="531" y="94"/>
              </a:cxn>
              <a:cxn ang="0">
                <a:pos x="555" y="101"/>
              </a:cxn>
              <a:cxn ang="0">
                <a:pos x="575" y="116"/>
              </a:cxn>
              <a:cxn ang="0">
                <a:pos x="585" y="134"/>
              </a:cxn>
              <a:cxn ang="0">
                <a:pos x="590" y="154"/>
              </a:cxn>
              <a:cxn ang="0">
                <a:pos x="590" y="164"/>
              </a:cxn>
              <a:cxn ang="0">
                <a:pos x="587" y="175"/>
              </a:cxn>
              <a:cxn ang="0">
                <a:pos x="632" y="175"/>
              </a:cxn>
              <a:cxn ang="0">
                <a:pos x="652" y="177"/>
              </a:cxn>
              <a:cxn ang="0">
                <a:pos x="667" y="185"/>
              </a:cxn>
              <a:cxn ang="0">
                <a:pos x="678" y="196"/>
              </a:cxn>
              <a:cxn ang="0">
                <a:pos x="681" y="210"/>
              </a:cxn>
              <a:cxn ang="0">
                <a:pos x="678" y="224"/>
              </a:cxn>
              <a:cxn ang="0">
                <a:pos x="667" y="236"/>
              </a:cxn>
              <a:cxn ang="0">
                <a:pos x="652" y="244"/>
              </a:cxn>
              <a:cxn ang="0">
                <a:pos x="632" y="246"/>
              </a:cxn>
              <a:cxn ang="0">
                <a:pos x="47" y="246"/>
              </a:cxn>
              <a:cxn ang="0">
                <a:pos x="28" y="244"/>
              </a:cxn>
              <a:cxn ang="0">
                <a:pos x="14" y="236"/>
              </a:cxn>
              <a:cxn ang="0">
                <a:pos x="4" y="224"/>
              </a:cxn>
              <a:cxn ang="0">
                <a:pos x="0" y="210"/>
              </a:cxn>
              <a:cxn ang="0">
                <a:pos x="4" y="196"/>
              </a:cxn>
              <a:cxn ang="0">
                <a:pos x="14" y="185"/>
              </a:cxn>
              <a:cxn ang="0">
                <a:pos x="28" y="177"/>
              </a:cxn>
              <a:cxn ang="0">
                <a:pos x="47" y="175"/>
              </a:cxn>
              <a:cxn ang="0">
                <a:pos x="136" y="175"/>
              </a:cxn>
              <a:cxn ang="0">
                <a:pos x="133" y="164"/>
              </a:cxn>
              <a:cxn ang="0">
                <a:pos x="133" y="158"/>
              </a:cxn>
              <a:cxn ang="0">
                <a:pos x="138" y="141"/>
              </a:cxn>
              <a:cxn ang="0">
                <a:pos x="150" y="126"/>
              </a:cxn>
              <a:cxn ang="0">
                <a:pos x="168" y="117"/>
              </a:cxn>
              <a:cxn ang="0">
                <a:pos x="191" y="113"/>
              </a:cxn>
              <a:cxn ang="0">
                <a:pos x="201" y="115"/>
              </a:cxn>
              <a:cxn ang="0">
                <a:pos x="210" y="116"/>
              </a:cxn>
              <a:cxn ang="0">
                <a:pos x="210" y="105"/>
              </a:cxn>
              <a:cxn ang="0">
                <a:pos x="215" y="77"/>
              </a:cxn>
              <a:cxn ang="0">
                <a:pos x="229" y="52"/>
              </a:cxn>
              <a:cxn ang="0">
                <a:pos x="252" y="31"/>
              </a:cxn>
              <a:cxn ang="0">
                <a:pos x="280" y="14"/>
              </a:cxn>
              <a:cxn ang="0">
                <a:pos x="313" y="3"/>
              </a:cxn>
              <a:cxn ang="0">
                <a:pos x="349" y="0"/>
              </a:cxn>
            </a:cxnLst>
            <a:rect l="0" t="0" r="r" b="b"/>
            <a:pathLst>
              <a:path w="681" h="246">
                <a:moveTo>
                  <a:pt x="349" y="0"/>
                </a:moveTo>
                <a:lnTo>
                  <a:pt x="384" y="2"/>
                </a:lnTo>
                <a:lnTo>
                  <a:pt x="416" y="11"/>
                </a:lnTo>
                <a:lnTo>
                  <a:pt x="444" y="26"/>
                </a:lnTo>
                <a:lnTo>
                  <a:pt x="465" y="44"/>
                </a:lnTo>
                <a:lnTo>
                  <a:pt x="480" y="66"/>
                </a:lnTo>
                <a:lnTo>
                  <a:pt x="489" y="91"/>
                </a:lnTo>
                <a:lnTo>
                  <a:pt x="498" y="90"/>
                </a:lnTo>
                <a:lnTo>
                  <a:pt x="505" y="90"/>
                </a:lnTo>
                <a:lnTo>
                  <a:pt x="531" y="94"/>
                </a:lnTo>
                <a:lnTo>
                  <a:pt x="555" y="101"/>
                </a:lnTo>
                <a:lnTo>
                  <a:pt x="575" y="116"/>
                </a:lnTo>
                <a:lnTo>
                  <a:pt x="585" y="134"/>
                </a:lnTo>
                <a:lnTo>
                  <a:pt x="590" y="154"/>
                </a:lnTo>
                <a:lnTo>
                  <a:pt x="590" y="164"/>
                </a:lnTo>
                <a:lnTo>
                  <a:pt x="587" y="175"/>
                </a:lnTo>
                <a:lnTo>
                  <a:pt x="632" y="175"/>
                </a:lnTo>
                <a:lnTo>
                  <a:pt x="652" y="177"/>
                </a:lnTo>
                <a:lnTo>
                  <a:pt x="667" y="185"/>
                </a:lnTo>
                <a:lnTo>
                  <a:pt x="678" y="196"/>
                </a:lnTo>
                <a:lnTo>
                  <a:pt x="681" y="210"/>
                </a:lnTo>
                <a:lnTo>
                  <a:pt x="678" y="224"/>
                </a:lnTo>
                <a:lnTo>
                  <a:pt x="667" y="236"/>
                </a:lnTo>
                <a:lnTo>
                  <a:pt x="652" y="244"/>
                </a:lnTo>
                <a:lnTo>
                  <a:pt x="632" y="246"/>
                </a:lnTo>
                <a:lnTo>
                  <a:pt x="47" y="246"/>
                </a:lnTo>
                <a:lnTo>
                  <a:pt x="28" y="244"/>
                </a:lnTo>
                <a:lnTo>
                  <a:pt x="14" y="236"/>
                </a:lnTo>
                <a:lnTo>
                  <a:pt x="4" y="224"/>
                </a:lnTo>
                <a:lnTo>
                  <a:pt x="0" y="210"/>
                </a:lnTo>
                <a:lnTo>
                  <a:pt x="4" y="196"/>
                </a:lnTo>
                <a:lnTo>
                  <a:pt x="14" y="185"/>
                </a:lnTo>
                <a:lnTo>
                  <a:pt x="28" y="177"/>
                </a:lnTo>
                <a:lnTo>
                  <a:pt x="47" y="175"/>
                </a:lnTo>
                <a:lnTo>
                  <a:pt x="136" y="175"/>
                </a:lnTo>
                <a:lnTo>
                  <a:pt x="133" y="164"/>
                </a:lnTo>
                <a:lnTo>
                  <a:pt x="133" y="158"/>
                </a:lnTo>
                <a:lnTo>
                  <a:pt x="138" y="141"/>
                </a:lnTo>
                <a:lnTo>
                  <a:pt x="150" y="126"/>
                </a:lnTo>
                <a:lnTo>
                  <a:pt x="168" y="117"/>
                </a:lnTo>
                <a:lnTo>
                  <a:pt x="191" y="113"/>
                </a:lnTo>
                <a:lnTo>
                  <a:pt x="201" y="115"/>
                </a:lnTo>
                <a:lnTo>
                  <a:pt x="210" y="116"/>
                </a:lnTo>
                <a:lnTo>
                  <a:pt x="210" y="105"/>
                </a:lnTo>
                <a:lnTo>
                  <a:pt x="215" y="77"/>
                </a:lnTo>
                <a:lnTo>
                  <a:pt x="229" y="52"/>
                </a:lnTo>
                <a:lnTo>
                  <a:pt x="252" y="31"/>
                </a:lnTo>
                <a:lnTo>
                  <a:pt x="280" y="14"/>
                </a:lnTo>
                <a:lnTo>
                  <a:pt x="313" y="3"/>
                </a:lnTo>
                <a:lnTo>
                  <a:pt x="349"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3" name="Freeform 221"/>
          <p:cNvSpPr>
            <a:spLocks/>
          </p:cNvSpPr>
          <p:nvPr/>
        </p:nvSpPr>
        <p:spPr bwMode="auto">
          <a:xfrm>
            <a:off x="7440613" y="3711575"/>
            <a:ext cx="908050" cy="312737"/>
          </a:xfrm>
          <a:custGeom>
            <a:avLst/>
            <a:gdLst/>
            <a:ahLst/>
            <a:cxnLst>
              <a:cxn ang="0">
                <a:pos x="293" y="0"/>
              </a:cxn>
              <a:cxn ang="0">
                <a:pos x="323" y="2"/>
              </a:cxn>
              <a:cxn ang="0">
                <a:pos x="351" y="12"/>
              </a:cxn>
              <a:cxn ang="0">
                <a:pos x="373" y="25"/>
              </a:cxn>
              <a:cxn ang="0">
                <a:pos x="391" y="42"/>
              </a:cxn>
              <a:cxn ang="0">
                <a:pos x="403" y="62"/>
              </a:cxn>
              <a:cxn ang="0">
                <a:pos x="406" y="85"/>
              </a:cxn>
              <a:cxn ang="0">
                <a:pos x="406" y="87"/>
              </a:cxn>
              <a:cxn ang="0">
                <a:pos x="405" y="90"/>
              </a:cxn>
              <a:cxn ang="0">
                <a:pos x="405" y="94"/>
              </a:cxn>
              <a:cxn ang="0">
                <a:pos x="413" y="93"/>
              </a:cxn>
              <a:cxn ang="0">
                <a:pos x="420" y="91"/>
              </a:cxn>
              <a:cxn ang="0">
                <a:pos x="440" y="94"/>
              </a:cxn>
              <a:cxn ang="0">
                <a:pos x="454" y="102"/>
              </a:cxn>
              <a:cxn ang="0">
                <a:pos x="464" y="112"/>
              </a:cxn>
              <a:cxn ang="0">
                <a:pos x="467" y="127"/>
              </a:cxn>
              <a:cxn ang="0">
                <a:pos x="467" y="132"/>
              </a:cxn>
              <a:cxn ang="0">
                <a:pos x="464" y="140"/>
              </a:cxn>
              <a:cxn ang="0">
                <a:pos x="534" y="140"/>
              </a:cxn>
              <a:cxn ang="0">
                <a:pos x="550" y="142"/>
              </a:cxn>
              <a:cxn ang="0">
                <a:pos x="562" y="149"/>
              </a:cxn>
              <a:cxn ang="0">
                <a:pos x="569" y="158"/>
              </a:cxn>
              <a:cxn ang="0">
                <a:pos x="572" y="168"/>
              </a:cxn>
              <a:cxn ang="0">
                <a:pos x="569" y="180"/>
              </a:cxn>
              <a:cxn ang="0">
                <a:pos x="562" y="189"/>
              </a:cxn>
              <a:cxn ang="0">
                <a:pos x="550" y="194"/>
              </a:cxn>
              <a:cxn ang="0">
                <a:pos x="534" y="197"/>
              </a:cxn>
              <a:cxn ang="0">
                <a:pos x="38" y="197"/>
              </a:cxn>
              <a:cxn ang="0">
                <a:pos x="24" y="194"/>
              </a:cxn>
              <a:cxn ang="0">
                <a:pos x="12" y="189"/>
              </a:cxn>
              <a:cxn ang="0">
                <a:pos x="3" y="180"/>
              </a:cxn>
              <a:cxn ang="0">
                <a:pos x="0" y="168"/>
              </a:cxn>
              <a:cxn ang="0">
                <a:pos x="3" y="158"/>
              </a:cxn>
              <a:cxn ang="0">
                <a:pos x="12" y="149"/>
              </a:cxn>
              <a:cxn ang="0">
                <a:pos x="24" y="142"/>
              </a:cxn>
              <a:cxn ang="0">
                <a:pos x="38" y="140"/>
              </a:cxn>
              <a:cxn ang="0">
                <a:pos x="103" y="140"/>
              </a:cxn>
              <a:cxn ang="0">
                <a:pos x="99" y="124"/>
              </a:cxn>
              <a:cxn ang="0">
                <a:pos x="103" y="107"/>
              </a:cxn>
              <a:cxn ang="0">
                <a:pos x="113" y="93"/>
              </a:cxn>
              <a:cxn ang="0">
                <a:pos x="127" y="82"/>
              </a:cxn>
              <a:cxn ang="0">
                <a:pos x="146" y="74"/>
              </a:cxn>
              <a:cxn ang="0">
                <a:pos x="169" y="72"/>
              </a:cxn>
              <a:cxn ang="0">
                <a:pos x="174" y="72"/>
              </a:cxn>
              <a:cxn ang="0">
                <a:pos x="178" y="73"/>
              </a:cxn>
              <a:cxn ang="0">
                <a:pos x="181" y="73"/>
              </a:cxn>
              <a:cxn ang="0">
                <a:pos x="190" y="49"/>
              </a:cxn>
              <a:cxn ang="0">
                <a:pos x="207" y="28"/>
              </a:cxn>
              <a:cxn ang="0">
                <a:pos x="230" y="13"/>
              </a:cxn>
              <a:cxn ang="0">
                <a:pos x="260" y="4"/>
              </a:cxn>
              <a:cxn ang="0">
                <a:pos x="293" y="0"/>
              </a:cxn>
            </a:cxnLst>
            <a:rect l="0" t="0" r="r" b="b"/>
            <a:pathLst>
              <a:path w="572" h="197">
                <a:moveTo>
                  <a:pt x="293" y="0"/>
                </a:moveTo>
                <a:lnTo>
                  <a:pt x="323" y="2"/>
                </a:lnTo>
                <a:lnTo>
                  <a:pt x="351" y="12"/>
                </a:lnTo>
                <a:lnTo>
                  <a:pt x="373" y="25"/>
                </a:lnTo>
                <a:lnTo>
                  <a:pt x="391" y="42"/>
                </a:lnTo>
                <a:lnTo>
                  <a:pt x="403" y="62"/>
                </a:lnTo>
                <a:lnTo>
                  <a:pt x="406" y="85"/>
                </a:lnTo>
                <a:lnTo>
                  <a:pt x="406" y="87"/>
                </a:lnTo>
                <a:lnTo>
                  <a:pt x="405" y="90"/>
                </a:lnTo>
                <a:lnTo>
                  <a:pt x="405" y="94"/>
                </a:lnTo>
                <a:lnTo>
                  <a:pt x="413" y="93"/>
                </a:lnTo>
                <a:lnTo>
                  <a:pt x="420" y="91"/>
                </a:lnTo>
                <a:lnTo>
                  <a:pt x="440" y="94"/>
                </a:lnTo>
                <a:lnTo>
                  <a:pt x="454" y="102"/>
                </a:lnTo>
                <a:lnTo>
                  <a:pt x="464" y="112"/>
                </a:lnTo>
                <a:lnTo>
                  <a:pt x="467" y="127"/>
                </a:lnTo>
                <a:lnTo>
                  <a:pt x="467" y="132"/>
                </a:lnTo>
                <a:lnTo>
                  <a:pt x="464" y="140"/>
                </a:lnTo>
                <a:lnTo>
                  <a:pt x="534" y="140"/>
                </a:lnTo>
                <a:lnTo>
                  <a:pt x="550" y="142"/>
                </a:lnTo>
                <a:lnTo>
                  <a:pt x="562" y="149"/>
                </a:lnTo>
                <a:lnTo>
                  <a:pt x="569" y="158"/>
                </a:lnTo>
                <a:lnTo>
                  <a:pt x="572" y="168"/>
                </a:lnTo>
                <a:lnTo>
                  <a:pt x="569" y="180"/>
                </a:lnTo>
                <a:lnTo>
                  <a:pt x="562" y="189"/>
                </a:lnTo>
                <a:lnTo>
                  <a:pt x="550" y="194"/>
                </a:lnTo>
                <a:lnTo>
                  <a:pt x="534" y="197"/>
                </a:lnTo>
                <a:lnTo>
                  <a:pt x="38" y="197"/>
                </a:lnTo>
                <a:lnTo>
                  <a:pt x="24" y="194"/>
                </a:lnTo>
                <a:lnTo>
                  <a:pt x="12" y="189"/>
                </a:lnTo>
                <a:lnTo>
                  <a:pt x="3" y="180"/>
                </a:lnTo>
                <a:lnTo>
                  <a:pt x="0" y="168"/>
                </a:lnTo>
                <a:lnTo>
                  <a:pt x="3" y="158"/>
                </a:lnTo>
                <a:lnTo>
                  <a:pt x="12" y="149"/>
                </a:lnTo>
                <a:lnTo>
                  <a:pt x="24" y="142"/>
                </a:lnTo>
                <a:lnTo>
                  <a:pt x="38" y="140"/>
                </a:lnTo>
                <a:lnTo>
                  <a:pt x="103" y="140"/>
                </a:lnTo>
                <a:lnTo>
                  <a:pt x="99" y="124"/>
                </a:lnTo>
                <a:lnTo>
                  <a:pt x="103" y="107"/>
                </a:lnTo>
                <a:lnTo>
                  <a:pt x="113" y="93"/>
                </a:lnTo>
                <a:lnTo>
                  <a:pt x="127" y="82"/>
                </a:lnTo>
                <a:lnTo>
                  <a:pt x="146" y="74"/>
                </a:lnTo>
                <a:lnTo>
                  <a:pt x="169" y="72"/>
                </a:lnTo>
                <a:lnTo>
                  <a:pt x="174" y="72"/>
                </a:lnTo>
                <a:lnTo>
                  <a:pt x="178" y="73"/>
                </a:lnTo>
                <a:lnTo>
                  <a:pt x="181" y="73"/>
                </a:lnTo>
                <a:lnTo>
                  <a:pt x="190" y="49"/>
                </a:lnTo>
                <a:lnTo>
                  <a:pt x="207" y="28"/>
                </a:lnTo>
                <a:lnTo>
                  <a:pt x="230" y="13"/>
                </a:lnTo>
                <a:lnTo>
                  <a:pt x="260" y="4"/>
                </a:lnTo>
                <a:lnTo>
                  <a:pt x="293"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4" name="Freeform 222"/>
          <p:cNvSpPr>
            <a:spLocks/>
          </p:cNvSpPr>
          <p:nvPr/>
        </p:nvSpPr>
        <p:spPr bwMode="auto">
          <a:xfrm>
            <a:off x="7170738" y="3933825"/>
            <a:ext cx="193675" cy="90487"/>
          </a:xfrm>
          <a:custGeom>
            <a:avLst/>
            <a:gdLst/>
            <a:ahLst/>
            <a:cxnLst>
              <a:cxn ang="0">
                <a:pos x="39" y="0"/>
              </a:cxn>
              <a:cxn ang="0">
                <a:pos x="84" y="0"/>
              </a:cxn>
              <a:cxn ang="0">
                <a:pos x="100" y="2"/>
              </a:cxn>
              <a:cxn ang="0">
                <a:pos x="112" y="9"/>
              </a:cxn>
              <a:cxn ang="0">
                <a:pos x="119" y="18"/>
              </a:cxn>
              <a:cxn ang="0">
                <a:pos x="122" y="28"/>
              </a:cxn>
              <a:cxn ang="0">
                <a:pos x="119" y="40"/>
              </a:cxn>
              <a:cxn ang="0">
                <a:pos x="112" y="49"/>
              </a:cxn>
              <a:cxn ang="0">
                <a:pos x="100" y="54"/>
              </a:cxn>
              <a:cxn ang="0">
                <a:pos x="84" y="57"/>
              </a:cxn>
              <a:cxn ang="0">
                <a:pos x="39" y="57"/>
              </a:cxn>
              <a:cxn ang="0">
                <a:pos x="25" y="54"/>
              </a:cxn>
              <a:cxn ang="0">
                <a:pos x="12" y="49"/>
              </a:cxn>
              <a:cxn ang="0">
                <a:pos x="4" y="40"/>
              </a:cxn>
              <a:cxn ang="0">
                <a:pos x="0" y="28"/>
              </a:cxn>
              <a:cxn ang="0">
                <a:pos x="4" y="18"/>
              </a:cxn>
              <a:cxn ang="0">
                <a:pos x="12" y="9"/>
              </a:cxn>
              <a:cxn ang="0">
                <a:pos x="25" y="2"/>
              </a:cxn>
              <a:cxn ang="0">
                <a:pos x="39" y="0"/>
              </a:cxn>
            </a:cxnLst>
            <a:rect l="0" t="0" r="r" b="b"/>
            <a:pathLst>
              <a:path w="122" h="57">
                <a:moveTo>
                  <a:pt x="39" y="0"/>
                </a:moveTo>
                <a:lnTo>
                  <a:pt x="84" y="0"/>
                </a:lnTo>
                <a:lnTo>
                  <a:pt x="100" y="2"/>
                </a:lnTo>
                <a:lnTo>
                  <a:pt x="112" y="9"/>
                </a:lnTo>
                <a:lnTo>
                  <a:pt x="119" y="18"/>
                </a:lnTo>
                <a:lnTo>
                  <a:pt x="122" y="28"/>
                </a:lnTo>
                <a:lnTo>
                  <a:pt x="119" y="40"/>
                </a:lnTo>
                <a:lnTo>
                  <a:pt x="112" y="49"/>
                </a:lnTo>
                <a:lnTo>
                  <a:pt x="100" y="54"/>
                </a:lnTo>
                <a:lnTo>
                  <a:pt x="84" y="57"/>
                </a:lnTo>
                <a:lnTo>
                  <a:pt x="39" y="57"/>
                </a:lnTo>
                <a:lnTo>
                  <a:pt x="25" y="54"/>
                </a:lnTo>
                <a:lnTo>
                  <a:pt x="12" y="49"/>
                </a:lnTo>
                <a:lnTo>
                  <a:pt x="4" y="40"/>
                </a:lnTo>
                <a:lnTo>
                  <a:pt x="0" y="28"/>
                </a:lnTo>
                <a:lnTo>
                  <a:pt x="4" y="18"/>
                </a:lnTo>
                <a:lnTo>
                  <a:pt x="12" y="9"/>
                </a:lnTo>
                <a:lnTo>
                  <a:pt x="25" y="2"/>
                </a:lnTo>
                <a:lnTo>
                  <a:pt x="39"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5" name="Freeform 223"/>
          <p:cNvSpPr>
            <a:spLocks/>
          </p:cNvSpPr>
          <p:nvPr/>
        </p:nvSpPr>
        <p:spPr bwMode="auto">
          <a:xfrm>
            <a:off x="1150938" y="2205038"/>
            <a:ext cx="93663" cy="69850"/>
          </a:xfrm>
          <a:custGeom>
            <a:avLst/>
            <a:gdLst/>
            <a:ahLst/>
            <a:cxnLst>
              <a:cxn ang="0">
                <a:pos x="29" y="0"/>
              </a:cxn>
              <a:cxn ang="0">
                <a:pos x="43" y="3"/>
              </a:cxn>
              <a:cxn ang="0">
                <a:pos x="56" y="12"/>
              </a:cxn>
              <a:cxn ang="0">
                <a:pos x="59" y="22"/>
              </a:cxn>
              <a:cxn ang="0">
                <a:pos x="56" y="34"/>
              </a:cxn>
              <a:cxn ang="0">
                <a:pos x="43" y="42"/>
              </a:cxn>
              <a:cxn ang="0">
                <a:pos x="29" y="44"/>
              </a:cxn>
              <a:cxn ang="0">
                <a:pos x="15" y="42"/>
              </a:cxn>
              <a:cxn ang="0">
                <a:pos x="3" y="34"/>
              </a:cxn>
              <a:cxn ang="0">
                <a:pos x="0" y="22"/>
              </a:cxn>
              <a:cxn ang="0">
                <a:pos x="3" y="12"/>
              </a:cxn>
              <a:cxn ang="0">
                <a:pos x="15" y="3"/>
              </a:cxn>
              <a:cxn ang="0">
                <a:pos x="29" y="0"/>
              </a:cxn>
            </a:cxnLst>
            <a:rect l="0" t="0" r="r" b="b"/>
            <a:pathLst>
              <a:path w="59" h="44">
                <a:moveTo>
                  <a:pt x="29" y="0"/>
                </a:moveTo>
                <a:lnTo>
                  <a:pt x="43" y="3"/>
                </a:lnTo>
                <a:lnTo>
                  <a:pt x="56" y="12"/>
                </a:lnTo>
                <a:lnTo>
                  <a:pt x="59" y="22"/>
                </a:lnTo>
                <a:lnTo>
                  <a:pt x="56" y="34"/>
                </a:lnTo>
                <a:lnTo>
                  <a:pt x="43" y="42"/>
                </a:lnTo>
                <a:lnTo>
                  <a:pt x="29" y="44"/>
                </a:lnTo>
                <a:lnTo>
                  <a:pt x="15" y="42"/>
                </a:lnTo>
                <a:lnTo>
                  <a:pt x="3" y="34"/>
                </a:lnTo>
                <a:lnTo>
                  <a:pt x="0" y="22"/>
                </a:lnTo>
                <a:lnTo>
                  <a:pt x="3" y="12"/>
                </a:lnTo>
                <a:lnTo>
                  <a:pt x="15" y="3"/>
                </a:lnTo>
                <a:lnTo>
                  <a:pt x="29"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6" name="Freeform 224"/>
          <p:cNvSpPr>
            <a:spLocks/>
          </p:cNvSpPr>
          <p:nvPr/>
        </p:nvSpPr>
        <p:spPr bwMode="auto">
          <a:xfrm>
            <a:off x="1020763" y="2178050"/>
            <a:ext cx="1223963" cy="358775"/>
          </a:xfrm>
          <a:custGeom>
            <a:avLst/>
            <a:gdLst/>
            <a:ahLst/>
            <a:cxnLst>
              <a:cxn ang="0">
                <a:pos x="307" y="0"/>
              </a:cxn>
              <a:cxn ang="0">
                <a:pos x="344" y="4"/>
              </a:cxn>
              <a:cxn ang="0">
                <a:pos x="377" y="13"/>
              </a:cxn>
              <a:cxn ang="0">
                <a:pos x="405" y="29"/>
              </a:cxn>
              <a:cxn ang="0">
                <a:pos x="427" y="48"/>
              </a:cxn>
              <a:cxn ang="0">
                <a:pos x="445" y="72"/>
              </a:cxn>
              <a:cxn ang="0">
                <a:pos x="452" y="99"/>
              </a:cxn>
              <a:cxn ang="0">
                <a:pos x="475" y="90"/>
              </a:cxn>
              <a:cxn ang="0">
                <a:pos x="501" y="88"/>
              </a:cxn>
              <a:cxn ang="0">
                <a:pos x="525" y="90"/>
              </a:cxn>
              <a:cxn ang="0">
                <a:pos x="548" y="98"/>
              </a:cxn>
              <a:cxn ang="0">
                <a:pos x="567" y="110"/>
              </a:cxn>
              <a:cxn ang="0">
                <a:pos x="581" y="124"/>
              </a:cxn>
              <a:cxn ang="0">
                <a:pos x="590" y="141"/>
              </a:cxn>
              <a:cxn ang="0">
                <a:pos x="599" y="132"/>
              </a:cxn>
              <a:cxn ang="0">
                <a:pos x="612" y="124"/>
              </a:cxn>
              <a:cxn ang="0">
                <a:pos x="628" y="122"/>
              </a:cxn>
              <a:cxn ang="0">
                <a:pos x="646" y="124"/>
              </a:cxn>
              <a:cxn ang="0">
                <a:pos x="658" y="131"/>
              </a:cxn>
              <a:cxn ang="0">
                <a:pos x="668" y="141"/>
              </a:cxn>
              <a:cxn ang="0">
                <a:pos x="672" y="153"/>
              </a:cxn>
              <a:cxn ang="0">
                <a:pos x="723" y="153"/>
              </a:cxn>
              <a:cxn ang="0">
                <a:pos x="742" y="156"/>
              </a:cxn>
              <a:cxn ang="0">
                <a:pos x="757" y="163"/>
              </a:cxn>
              <a:cxn ang="0">
                <a:pos x="768" y="175"/>
              </a:cxn>
              <a:cxn ang="0">
                <a:pos x="771" y="190"/>
              </a:cxn>
              <a:cxn ang="0">
                <a:pos x="768" y="204"/>
              </a:cxn>
              <a:cxn ang="0">
                <a:pos x="757" y="216"/>
              </a:cxn>
              <a:cxn ang="0">
                <a:pos x="742" y="224"/>
              </a:cxn>
              <a:cxn ang="0">
                <a:pos x="723" y="226"/>
              </a:cxn>
              <a:cxn ang="0">
                <a:pos x="49" y="226"/>
              </a:cxn>
              <a:cxn ang="0">
                <a:pos x="29" y="224"/>
              </a:cxn>
              <a:cxn ang="0">
                <a:pos x="14" y="216"/>
              </a:cxn>
              <a:cxn ang="0">
                <a:pos x="3" y="204"/>
              </a:cxn>
              <a:cxn ang="0">
                <a:pos x="0" y="190"/>
              </a:cxn>
              <a:cxn ang="0">
                <a:pos x="3" y="175"/>
              </a:cxn>
              <a:cxn ang="0">
                <a:pos x="14" y="163"/>
              </a:cxn>
              <a:cxn ang="0">
                <a:pos x="29" y="156"/>
              </a:cxn>
              <a:cxn ang="0">
                <a:pos x="49" y="153"/>
              </a:cxn>
              <a:cxn ang="0">
                <a:pos x="62" y="153"/>
              </a:cxn>
              <a:cxn ang="0">
                <a:pos x="62" y="150"/>
              </a:cxn>
              <a:cxn ang="0">
                <a:pos x="66" y="133"/>
              </a:cxn>
              <a:cxn ang="0">
                <a:pos x="76" y="119"/>
              </a:cxn>
              <a:cxn ang="0">
                <a:pos x="90" y="109"/>
              </a:cxn>
              <a:cxn ang="0">
                <a:pos x="110" y="101"/>
              </a:cxn>
              <a:cxn ang="0">
                <a:pos x="132" y="98"/>
              </a:cxn>
              <a:cxn ang="0">
                <a:pos x="150" y="99"/>
              </a:cxn>
              <a:cxn ang="0">
                <a:pos x="164" y="103"/>
              </a:cxn>
              <a:cxn ang="0">
                <a:pos x="171" y="76"/>
              </a:cxn>
              <a:cxn ang="0">
                <a:pos x="185" y="51"/>
              </a:cxn>
              <a:cxn ang="0">
                <a:pos x="207" y="30"/>
              </a:cxn>
              <a:cxn ang="0">
                <a:pos x="237" y="14"/>
              </a:cxn>
              <a:cxn ang="0">
                <a:pos x="270" y="4"/>
              </a:cxn>
              <a:cxn ang="0">
                <a:pos x="307" y="0"/>
              </a:cxn>
            </a:cxnLst>
            <a:rect l="0" t="0" r="r" b="b"/>
            <a:pathLst>
              <a:path w="771" h="226">
                <a:moveTo>
                  <a:pt x="307" y="0"/>
                </a:moveTo>
                <a:lnTo>
                  <a:pt x="344" y="4"/>
                </a:lnTo>
                <a:lnTo>
                  <a:pt x="377" y="13"/>
                </a:lnTo>
                <a:lnTo>
                  <a:pt x="405" y="29"/>
                </a:lnTo>
                <a:lnTo>
                  <a:pt x="427" y="48"/>
                </a:lnTo>
                <a:lnTo>
                  <a:pt x="445" y="72"/>
                </a:lnTo>
                <a:lnTo>
                  <a:pt x="452" y="99"/>
                </a:lnTo>
                <a:lnTo>
                  <a:pt x="475" y="90"/>
                </a:lnTo>
                <a:lnTo>
                  <a:pt x="501" y="88"/>
                </a:lnTo>
                <a:lnTo>
                  <a:pt x="525" y="90"/>
                </a:lnTo>
                <a:lnTo>
                  <a:pt x="548" y="98"/>
                </a:lnTo>
                <a:lnTo>
                  <a:pt x="567" y="110"/>
                </a:lnTo>
                <a:lnTo>
                  <a:pt x="581" y="124"/>
                </a:lnTo>
                <a:lnTo>
                  <a:pt x="590" y="141"/>
                </a:lnTo>
                <a:lnTo>
                  <a:pt x="599" y="132"/>
                </a:lnTo>
                <a:lnTo>
                  <a:pt x="612" y="124"/>
                </a:lnTo>
                <a:lnTo>
                  <a:pt x="628" y="122"/>
                </a:lnTo>
                <a:lnTo>
                  <a:pt x="646" y="124"/>
                </a:lnTo>
                <a:lnTo>
                  <a:pt x="658" y="131"/>
                </a:lnTo>
                <a:lnTo>
                  <a:pt x="668" y="141"/>
                </a:lnTo>
                <a:lnTo>
                  <a:pt x="672" y="153"/>
                </a:lnTo>
                <a:lnTo>
                  <a:pt x="723" y="153"/>
                </a:lnTo>
                <a:lnTo>
                  <a:pt x="742" y="156"/>
                </a:lnTo>
                <a:lnTo>
                  <a:pt x="757" y="163"/>
                </a:lnTo>
                <a:lnTo>
                  <a:pt x="768" y="175"/>
                </a:lnTo>
                <a:lnTo>
                  <a:pt x="771" y="190"/>
                </a:lnTo>
                <a:lnTo>
                  <a:pt x="768" y="204"/>
                </a:lnTo>
                <a:lnTo>
                  <a:pt x="757" y="216"/>
                </a:lnTo>
                <a:lnTo>
                  <a:pt x="742" y="224"/>
                </a:lnTo>
                <a:lnTo>
                  <a:pt x="723" y="226"/>
                </a:lnTo>
                <a:lnTo>
                  <a:pt x="49" y="226"/>
                </a:lnTo>
                <a:lnTo>
                  <a:pt x="29" y="224"/>
                </a:lnTo>
                <a:lnTo>
                  <a:pt x="14" y="216"/>
                </a:lnTo>
                <a:lnTo>
                  <a:pt x="3" y="204"/>
                </a:lnTo>
                <a:lnTo>
                  <a:pt x="0" y="190"/>
                </a:lnTo>
                <a:lnTo>
                  <a:pt x="3" y="175"/>
                </a:lnTo>
                <a:lnTo>
                  <a:pt x="14" y="163"/>
                </a:lnTo>
                <a:lnTo>
                  <a:pt x="29" y="156"/>
                </a:lnTo>
                <a:lnTo>
                  <a:pt x="49" y="153"/>
                </a:lnTo>
                <a:lnTo>
                  <a:pt x="62" y="153"/>
                </a:lnTo>
                <a:lnTo>
                  <a:pt x="62" y="150"/>
                </a:lnTo>
                <a:lnTo>
                  <a:pt x="66" y="133"/>
                </a:lnTo>
                <a:lnTo>
                  <a:pt x="76" y="119"/>
                </a:lnTo>
                <a:lnTo>
                  <a:pt x="90" y="109"/>
                </a:lnTo>
                <a:lnTo>
                  <a:pt x="110" y="101"/>
                </a:lnTo>
                <a:lnTo>
                  <a:pt x="132" y="98"/>
                </a:lnTo>
                <a:lnTo>
                  <a:pt x="150" y="99"/>
                </a:lnTo>
                <a:lnTo>
                  <a:pt x="164" y="103"/>
                </a:lnTo>
                <a:lnTo>
                  <a:pt x="171" y="76"/>
                </a:lnTo>
                <a:lnTo>
                  <a:pt x="185" y="51"/>
                </a:lnTo>
                <a:lnTo>
                  <a:pt x="207" y="30"/>
                </a:lnTo>
                <a:lnTo>
                  <a:pt x="237" y="14"/>
                </a:lnTo>
                <a:lnTo>
                  <a:pt x="270" y="4"/>
                </a:lnTo>
                <a:lnTo>
                  <a:pt x="307"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7" name="Freeform 225"/>
          <p:cNvSpPr>
            <a:spLocks/>
          </p:cNvSpPr>
          <p:nvPr/>
        </p:nvSpPr>
        <p:spPr bwMode="auto">
          <a:xfrm>
            <a:off x="2339975" y="2420938"/>
            <a:ext cx="209550" cy="115887"/>
          </a:xfrm>
          <a:custGeom>
            <a:avLst/>
            <a:gdLst/>
            <a:ahLst/>
            <a:cxnLst>
              <a:cxn ang="0">
                <a:pos x="50" y="0"/>
              </a:cxn>
              <a:cxn ang="0">
                <a:pos x="84" y="0"/>
              </a:cxn>
              <a:cxn ang="0">
                <a:pos x="103" y="3"/>
              </a:cxn>
              <a:cxn ang="0">
                <a:pos x="118" y="10"/>
              </a:cxn>
              <a:cxn ang="0">
                <a:pos x="129" y="22"/>
              </a:cxn>
              <a:cxn ang="0">
                <a:pos x="132" y="37"/>
              </a:cxn>
              <a:cxn ang="0">
                <a:pos x="129" y="51"/>
              </a:cxn>
              <a:cxn ang="0">
                <a:pos x="118" y="63"/>
              </a:cxn>
              <a:cxn ang="0">
                <a:pos x="103" y="71"/>
              </a:cxn>
              <a:cxn ang="0">
                <a:pos x="84" y="73"/>
              </a:cxn>
              <a:cxn ang="0">
                <a:pos x="50" y="73"/>
              </a:cxn>
              <a:cxn ang="0">
                <a:pos x="31" y="71"/>
              </a:cxn>
              <a:cxn ang="0">
                <a:pos x="14" y="63"/>
              </a:cxn>
              <a:cxn ang="0">
                <a:pos x="3" y="51"/>
              </a:cxn>
              <a:cxn ang="0">
                <a:pos x="0" y="37"/>
              </a:cxn>
              <a:cxn ang="0">
                <a:pos x="3" y="22"/>
              </a:cxn>
              <a:cxn ang="0">
                <a:pos x="14" y="10"/>
              </a:cxn>
              <a:cxn ang="0">
                <a:pos x="31" y="3"/>
              </a:cxn>
              <a:cxn ang="0">
                <a:pos x="50" y="0"/>
              </a:cxn>
            </a:cxnLst>
            <a:rect l="0" t="0" r="r" b="b"/>
            <a:pathLst>
              <a:path w="132" h="73">
                <a:moveTo>
                  <a:pt x="50" y="0"/>
                </a:moveTo>
                <a:lnTo>
                  <a:pt x="84" y="0"/>
                </a:lnTo>
                <a:lnTo>
                  <a:pt x="103" y="3"/>
                </a:lnTo>
                <a:lnTo>
                  <a:pt x="118" y="10"/>
                </a:lnTo>
                <a:lnTo>
                  <a:pt x="129" y="22"/>
                </a:lnTo>
                <a:lnTo>
                  <a:pt x="132" y="37"/>
                </a:lnTo>
                <a:lnTo>
                  <a:pt x="129" y="51"/>
                </a:lnTo>
                <a:lnTo>
                  <a:pt x="118" y="63"/>
                </a:lnTo>
                <a:lnTo>
                  <a:pt x="103" y="71"/>
                </a:lnTo>
                <a:lnTo>
                  <a:pt x="84" y="73"/>
                </a:lnTo>
                <a:lnTo>
                  <a:pt x="50" y="73"/>
                </a:lnTo>
                <a:lnTo>
                  <a:pt x="31" y="71"/>
                </a:lnTo>
                <a:lnTo>
                  <a:pt x="14" y="63"/>
                </a:lnTo>
                <a:lnTo>
                  <a:pt x="3" y="51"/>
                </a:lnTo>
                <a:lnTo>
                  <a:pt x="0" y="37"/>
                </a:lnTo>
                <a:lnTo>
                  <a:pt x="3" y="22"/>
                </a:lnTo>
                <a:lnTo>
                  <a:pt x="14" y="10"/>
                </a:lnTo>
                <a:lnTo>
                  <a:pt x="31" y="3"/>
                </a:lnTo>
                <a:lnTo>
                  <a:pt x="50" y="0"/>
                </a:lnTo>
                <a:close/>
              </a:path>
            </a:pathLst>
          </a:custGeom>
          <a:solidFill>
            <a:srgbClr val="92FFDB"/>
          </a:solidFill>
          <a:ln w="0">
            <a:solidFill>
              <a:srgbClr val="92FF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8" name="Freeform 226"/>
          <p:cNvSpPr>
            <a:spLocks noEditPoints="1"/>
          </p:cNvSpPr>
          <p:nvPr/>
        </p:nvSpPr>
        <p:spPr bwMode="auto">
          <a:xfrm>
            <a:off x="2384425" y="4738688"/>
            <a:ext cx="635000" cy="1109662"/>
          </a:xfrm>
          <a:custGeom>
            <a:avLst/>
            <a:gdLst/>
            <a:ahLst/>
            <a:cxnLst>
              <a:cxn ang="0">
                <a:pos x="253" y="108"/>
              </a:cxn>
              <a:cxn ang="0">
                <a:pos x="138" y="260"/>
              </a:cxn>
              <a:cxn ang="0">
                <a:pos x="235" y="304"/>
              </a:cxn>
              <a:cxn ang="0">
                <a:pos x="253" y="108"/>
              </a:cxn>
              <a:cxn ang="0">
                <a:pos x="159" y="0"/>
              </a:cxn>
              <a:cxn ang="0">
                <a:pos x="400" y="39"/>
              </a:cxn>
              <a:cxn ang="0">
                <a:pos x="331" y="349"/>
              </a:cxn>
              <a:cxn ang="0">
                <a:pos x="349" y="356"/>
              </a:cxn>
              <a:cxn ang="0">
                <a:pos x="349" y="397"/>
              </a:cxn>
              <a:cxn ang="0">
                <a:pos x="323" y="390"/>
              </a:cxn>
              <a:cxn ang="0">
                <a:pos x="256" y="699"/>
              </a:cxn>
              <a:cxn ang="0">
                <a:pos x="202" y="699"/>
              </a:cxn>
              <a:cxn ang="0">
                <a:pos x="230" y="367"/>
              </a:cxn>
              <a:cxn ang="0">
                <a:pos x="0" y="307"/>
              </a:cxn>
              <a:cxn ang="0">
                <a:pos x="159" y="0"/>
              </a:cxn>
            </a:cxnLst>
            <a:rect l="0" t="0" r="r" b="b"/>
            <a:pathLst>
              <a:path w="400" h="699">
                <a:moveTo>
                  <a:pt x="253" y="108"/>
                </a:moveTo>
                <a:lnTo>
                  <a:pt x="138" y="260"/>
                </a:lnTo>
                <a:lnTo>
                  <a:pt x="235" y="304"/>
                </a:lnTo>
                <a:lnTo>
                  <a:pt x="253" y="108"/>
                </a:lnTo>
                <a:close/>
                <a:moveTo>
                  <a:pt x="159" y="0"/>
                </a:moveTo>
                <a:lnTo>
                  <a:pt x="400" y="39"/>
                </a:lnTo>
                <a:lnTo>
                  <a:pt x="331" y="349"/>
                </a:lnTo>
                <a:lnTo>
                  <a:pt x="349" y="356"/>
                </a:lnTo>
                <a:lnTo>
                  <a:pt x="349" y="397"/>
                </a:lnTo>
                <a:lnTo>
                  <a:pt x="323" y="390"/>
                </a:lnTo>
                <a:lnTo>
                  <a:pt x="256" y="699"/>
                </a:lnTo>
                <a:lnTo>
                  <a:pt x="202" y="699"/>
                </a:lnTo>
                <a:lnTo>
                  <a:pt x="230" y="367"/>
                </a:lnTo>
                <a:lnTo>
                  <a:pt x="0" y="307"/>
                </a:lnTo>
                <a:lnTo>
                  <a:pt x="159"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899" name="Freeform 227"/>
          <p:cNvSpPr>
            <a:spLocks/>
          </p:cNvSpPr>
          <p:nvPr/>
        </p:nvSpPr>
        <p:spPr bwMode="auto">
          <a:xfrm>
            <a:off x="2459038" y="4738688"/>
            <a:ext cx="560388" cy="449262"/>
          </a:xfrm>
          <a:custGeom>
            <a:avLst/>
            <a:gdLst/>
            <a:ahLst/>
            <a:cxnLst>
              <a:cxn ang="0">
                <a:pos x="112" y="0"/>
              </a:cxn>
              <a:cxn ang="0">
                <a:pos x="353" y="39"/>
              </a:cxn>
              <a:cxn ang="0">
                <a:pos x="300" y="283"/>
              </a:cxn>
              <a:cxn ang="0">
                <a:pos x="192" y="279"/>
              </a:cxn>
              <a:cxn ang="0">
                <a:pos x="206" y="108"/>
              </a:cxn>
              <a:cxn ang="0">
                <a:pos x="101" y="245"/>
              </a:cxn>
              <a:cxn ang="0">
                <a:pos x="0" y="214"/>
              </a:cxn>
              <a:cxn ang="0">
                <a:pos x="112" y="0"/>
              </a:cxn>
            </a:cxnLst>
            <a:rect l="0" t="0" r="r" b="b"/>
            <a:pathLst>
              <a:path w="353" h="283">
                <a:moveTo>
                  <a:pt x="112" y="0"/>
                </a:moveTo>
                <a:lnTo>
                  <a:pt x="353" y="39"/>
                </a:lnTo>
                <a:lnTo>
                  <a:pt x="300" y="283"/>
                </a:lnTo>
                <a:lnTo>
                  <a:pt x="192" y="279"/>
                </a:lnTo>
                <a:lnTo>
                  <a:pt x="206" y="108"/>
                </a:lnTo>
                <a:lnTo>
                  <a:pt x="101" y="245"/>
                </a:lnTo>
                <a:lnTo>
                  <a:pt x="0" y="214"/>
                </a:lnTo>
                <a:lnTo>
                  <a:pt x="112" y="0"/>
                </a:lnTo>
                <a:close/>
              </a:path>
            </a:pathLst>
          </a:custGeom>
          <a:solidFill>
            <a:srgbClr val="002A6D"/>
          </a:solidFill>
          <a:ln w="0">
            <a:solidFill>
              <a:srgbClr val="002A6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0" name="Freeform 228"/>
          <p:cNvSpPr>
            <a:spLocks/>
          </p:cNvSpPr>
          <p:nvPr/>
        </p:nvSpPr>
        <p:spPr bwMode="auto">
          <a:xfrm>
            <a:off x="2451100" y="4213225"/>
            <a:ext cx="725488" cy="601662"/>
          </a:xfrm>
          <a:custGeom>
            <a:avLst/>
            <a:gdLst/>
            <a:ahLst/>
            <a:cxnLst>
              <a:cxn ang="0">
                <a:pos x="178" y="0"/>
              </a:cxn>
              <a:cxn ang="0">
                <a:pos x="457" y="22"/>
              </a:cxn>
              <a:cxn ang="0">
                <a:pos x="358" y="379"/>
              </a:cxn>
              <a:cxn ang="0">
                <a:pos x="117" y="331"/>
              </a:cxn>
              <a:cxn ang="0">
                <a:pos x="153" y="210"/>
              </a:cxn>
              <a:cxn ang="0">
                <a:pos x="0" y="107"/>
              </a:cxn>
              <a:cxn ang="0">
                <a:pos x="26" y="86"/>
              </a:cxn>
              <a:cxn ang="0">
                <a:pos x="117" y="128"/>
              </a:cxn>
              <a:cxn ang="0">
                <a:pos x="178" y="0"/>
              </a:cxn>
            </a:cxnLst>
            <a:rect l="0" t="0" r="r" b="b"/>
            <a:pathLst>
              <a:path w="457" h="379">
                <a:moveTo>
                  <a:pt x="178" y="0"/>
                </a:moveTo>
                <a:lnTo>
                  <a:pt x="457" y="22"/>
                </a:lnTo>
                <a:lnTo>
                  <a:pt x="358" y="379"/>
                </a:lnTo>
                <a:lnTo>
                  <a:pt x="117" y="331"/>
                </a:lnTo>
                <a:lnTo>
                  <a:pt x="153" y="210"/>
                </a:lnTo>
                <a:lnTo>
                  <a:pt x="0" y="107"/>
                </a:lnTo>
                <a:lnTo>
                  <a:pt x="26" y="86"/>
                </a:lnTo>
                <a:lnTo>
                  <a:pt x="117" y="128"/>
                </a:lnTo>
                <a:lnTo>
                  <a:pt x="178" y="0"/>
                </a:lnTo>
                <a:close/>
              </a:path>
            </a:pathLst>
          </a:custGeom>
          <a:solidFill>
            <a:srgbClr val="FF2452"/>
          </a:solidFill>
          <a:ln w="0">
            <a:solidFill>
              <a:srgbClr val="FF2452"/>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1" name="Freeform 229"/>
          <p:cNvSpPr>
            <a:spLocks/>
          </p:cNvSpPr>
          <p:nvPr/>
        </p:nvSpPr>
        <p:spPr bwMode="auto">
          <a:xfrm>
            <a:off x="2541588" y="5848350"/>
            <a:ext cx="249238" cy="55562"/>
          </a:xfrm>
          <a:custGeom>
            <a:avLst/>
            <a:gdLst/>
            <a:ahLst/>
            <a:cxnLst>
              <a:cxn ang="0">
                <a:pos x="103" y="0"/>
              </a:cxn>
              <a:cxn ang="0">
                <a:pos x="157" y="0"/>
              </a:cxn>
              <a:cxn ang="0">
                <a:pos x="157" y="35"/>
              </a:cxn>
              <a:cxn ang="0">
                <a:pos x="0" y="35"/>
              </a:cxn>
              <a:cxn ang="0">
                <a:pos x="103" y="0"/>
              </a:cxn>
            </a:cxnLst>
            <a:rect l="0" t="0" r="r" b="b"/>
            <a:pathLst>
              <a:path w="157" h="35">
                <a:moveTo>
                  <a:pt x="103" y="0"/>
                </a:moveTo>
                <a:lnTo>
                  <a:pt x="157" y="0"/>
                </a:lnTo>
                <a:lnTo>
                  <a:pt x="157" y="35"/>
                </a:lnTo>
                <a:lnTo>
                  <a:pt x="0" y="35"/>
                </a:lnTo>
                <a:lnTo>
                  <a:pt x="103" y="0"/>
                </a:lnTo>
                <a:close/>
              </a:path>
            </a:pathLst>
          </a:custGeom>
          <a:solidFill>
            <a:srgbClr val="002A6D"/>
          </a:solidFill>
          <a:ln w="0">
            <a:solidFill>
              <a:srgbClr val="002A6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2" name="Freeform 230"/>
          <p:cNvSpPr>
            <a:spLocks/>
          </p:cNvSpPr>
          <p:nvPr/>
        </p:nvSpPr>
        <p:spPr bwMode="auto">
          <a:xfrm>
            <a:off x="2938463" y="5303838"/>
            <a:ext cx="74613" cy="192087"/>
          </a:xfrm>
          <a:custGeom>
            <a:avLst/>
            <a:gdLst/>
            <a:ahLst/>
            <a:cxnLst>
              <a:cxn ang="0">
                <a:pos x="0" y="0"/>
              </a:cxn>
              <a:cxn ang="0">
                <a:pos x="47" y="0"/>
              </a:cxn>
              <a:cxn ang="0">
                <a:pos x="47" y="121"/>
              </a:cxn>
              <a:cxn ang="0">
                <a:pos x="0" y="41"/>
              </a:cxn>
              <a:cxn ang="0">
                <a:pos x="0" y="0"/>
              </a:cxn>
            </a:cxnLst>
            <a:rect l="0" t="0" r="r" b="b"/>
            <a:pathLst>
              <a:path w="47" h="121">
                <a:moveTo>
                  <a:pt x="0" y="0"/>
                </a:moveTo>
                <a:lnTo>
                  <a:pt x="47" y="0"/>
                </a:lnTo>
                <a:lnTo>
                  <a:pt x="47" y="121"/>
                </a:lnTo>
                <a:lnTo>
                  <a:pt x="0" y="41"/>
                </a:lnTo>
                <a:lnTo>
                  <a:pt x="0" y="0"/>
                </a:lnTo>
                <a:close/>
              </a:path>
            </a:pathLst>
          </a:custGeom>
          <a:solidFill>
            <a:srgbClr val="002A6D"/>
          </a:solidFill>
          <a:ln w="0">
            <a:solidFill>
              <a:srgbClr val="002A6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3" name="Freeform 231"/>
          <p:cNvSpPr>
            <a:spLocks/>
          </p:cNvSpPr>
          <p:nvPr/>
        </p:nvSpPr>
        <p:spPr bwMode="auto">
          <a:xfrm>
            <a:off x="2924175" y="4229100"/>
            <a:ext cx="385763" cy="617537"/>
          </a:xfrm>
          <a:custGeom>
            <a:avLst/>
            <a:gdLst/>
            <a:ahLst/>
            <a:cxnLst>
              <a:cxn ang="0">
                <a:pos x="30" y="0"/>
              </a:cxn>
              <a:cxn ang="0">
                <a:pos x="159" y="12"/>
              </a:cxn>
              <a:cxn ang="0">
                <a:pos x="243" y="236"/>
              </a:cxn>
              <a:cxn ang="0">
                <a:pos x="32" y="389"/>
              </a:cxn>
              <a:cxn ang="0">
                <a:pos x="0" y="372"/>
              </a:cxn>
              <a:cxn ang="0">
                <a:pos x="147" y="210"/>
              </a:cxn>
              <a:cxn ang="0">
                <a:pos x="30" y="0"/>
              </a:cxn>
            </a:cxnLst>
            <a:rect l="0" t="0" r="r" b="b"/>
            <a:pathLst>
              <a:path w="243" h="389">
                <a:moveTo>
                  <a:pt x="30" y="0"/>
                </a:moveTo>
                <a:lnTo>
                  <a:pt x="159" y="12"/>
                </a:lnTo>
                <a:lnTo>
                  <a:pt x="243" y="236"/>
                </a:lnTo>
                <a:lnTo>
                  <a:pt x="32" y="389"/>
                </a:lnTo>
                <a:lnTo>
                  <a:pt x="0" y="372"/>
                </a:lnTo>
                <a:lnTo>
                  <a:pt x="147" y="210"/>
                </a:lnTo>
                <a:lnTo>
                  <a:pt x="30" y="0"/>
                </a:lnTo>
                <a:close/>
              </a:path>
            </a:pathLst>
          </a:custGeom>
          <a:solidFill>
            <a:srgbClr val="FF2452"/>
          </a:solidFill>
          <a:ln w="0">
            <a:solidFill>
              <a:srgbClr val="FF2452"/>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4" name="Freeform 232"/>
          <p:cNvSpPr>
            <a:spLocks/>
          </p:cNvSpPr>
          <p:nvPr/>
        </p:nvSpPr>
        <p:spPr bwMode="auto">
          <a:xfrm>
            <a:off x="2362200" y="4300538"/>
            <a:ext cx="133350" cy="82550"/>
          </a:xfrm>
          <a:custGeom>
            <a:avLst/>
            <a:gdLst/>
            <a:ahLst/>
            <a:cxnLst>
              <a:cxn ang="0">
                <a:pos x="10" y="0"/>
              </a:cxn>
              <a:cxn ang="0">
                <a:pos x="21" y="1"/>
              </a:cxn>
              <a:cxn ang="0">
                <a:pos x="49" y="12"/>
              </a:cxn>
              <a:cxn ang="0">
                <a:pos x="57" y="16"/>
              </a:cxn>
              <a:cxn ang="0">
                <a:pos x="61" y="17"/>
              </a:cxn>
              <a:cxn ang="0">
                <a:pos x="64" y="14"/>
              </a:cxn>
              <a:cxn ang="0">
                <a:pos x="66" y="14"/>
              </a:cxn>
              <a:cxn ang="0">
                <a:pos x="68" y="13"/>
              </a:cxn>
              <a:cxn ang="0">
                <a:pos x="71" y="12"/>
              </a:cxn>
              <a:cxn ang="0">
                <a:pos x="73" y="10"/>
              </a:cxn>
              <a:cxn ang="0">
                <a:pos x="77" y="9"/>
              </a:cxn>
              <a:cxn ang="0">
                <a:pos x="80" y="9"/>
              </a:cxn>
              <a:cxn ang="0">
                <a:pos x="82" y="10"/>
              </a:cxn>
              <a:cxn ang="0">
                <a:pos x="84" y="13"/>
              </a:cxn>
              <a:cxn ang="0">
                <a:pos x="84" y="25"/>
              </a:cxn>
              <a:cxn ang="0">
                <a:pos x="82" y="31"/>
              </a:cxn>
              <a:cxn ang="0">
                <a:pos x="56" y="52"/>
              </a:cxn>
              <a:cxn ang="0">
                <a:pos x="52" y="51"/>
              </a:cxn>
              <a:cxn ang="0">
                <a:pos x="45" y="46"/>
              </a:cxn>
              <a:cxn ang="0">
                <a:pos x="35" y="39"/>
              </a:cxn>
              <a:cxn ang="0">
                <a:pos x="24" y="31"/>
              </a:cxn>
              <a:cxn ang="0">
                <a:pos x="14" y="22"/>
              </a:cxn>
              <a:cxn ang="0">
                <a:pos x="5" y="13"/>
              </a:cxn>
              <a:cxn ang="0">
                <a:pos x="0" y="6"/>
              </a:cxn>
              <a:cxn ang="0">
                <a:pos x="1" y="1"/>
              </a:cxn>
              <a:cxn ang="0">
                <a:pos x="10" y="0"/>
              </a:cxn>
            </a:cxnLst>
            <a:rect l="0" t="0" r="r" b="b"/>
            <a:pathLst>
              <a:path w="84" h="52">
                <a:moveTo>
                  <a:pt x="10" y="0"/>
                </a:moveTo>
                <a:lnTo>
                  <a:pt x="21" y="1"/>
                </a:lnTo>
                <a:lnTo>
                  <a:pt x="49" y="12"/>
                </a:lnTo>
                <a:lnTo>
                  <a:pt x="57" y="16"/>
                </a:lnTo>
                <a:lnTo>
                  <a:pt x="61" y="17"/>
                </a:lnTo>
                <a:lnTo>
                  <a:pt x="64" y="14"/>
                </a:lnTo>
                <a:lnTo>
                  <a:pt x="66" y="14"/>
                </a:lnTo>
                <a:lnTo>
                  <a:pt x="68" y="13"/>
                </a:lnTo>
                <a:lnTo>
                  <a:pt x="71" y="12"/>
                </a:lnTo>
                <a:lnTo>
                  <a:pt x="73" y="10"/>
                </a:lnTo>
                <a:lnTo>
                  <a:pt x="77" y="9"/>
                </a:lnTo>
                <a:lnTo>
                  <a:pt x="80" y="9"/>
                </a:lnTo>
                <a:lnTo>
                  <a:pt x="82" y="10"/>
                </a:lnTo>
                <a:lnTo>
                  <a:pt x="84" y="13"/>
                </a:lnTo>
                <a:lnTo>
                  <a:pt x="84" y="25"/>
                </a:lnTo>
                <a:lnTo>
                  <a:pt x="82" y="31"/>
                </a:lnTo>
                <a:lnTo>
                  <a:pt x="56" y="52"/>
                </a:lnTo>
                <a:lnTo>
                  <a:pt x="52" y="51"/>
                </a:lnTo>
                <a:lnTo>
                  <a:pt x="45" y="46"/>
                </a:lnTo>
                <a:lnTo>
                  <a:pt x="35" y="39"/>
                </a:lnTo>
                <a:lnTo>
                  <a:pt x="24" y="31"/>
                </a:lnTo>
                <a:lnTo>
                  <a:pt x="14" y="22"/>
                </a:lnTo>
                <a:lnTo>
                  <a:pt x="5" y="13"/>
                </a:lnTo>
                <a:lnTo>
                  <a:pt x="0" y="6"/>
                </a:lnTo>
                <a:lnTo>
                  <a:pt x="1" y="1"/>
                </a:lnTo>
                <a:lnTo>
                  <a:pt x="10"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5" name="Freeform 233"/>
          <p:cNvSpPr>
            <a:spLocks/>
          </p:cNvSpPr>
          <p:nvPr/>
        </p:nvSpPr>
        <p:spPr bwMode="auto">
          <a:xfrm>
            <a:off x="2782888" y="3976688"/>
            <a:ext cx="296863" cy="195262"/>
          </a:xfrm>
          <a:custGeom>
            <a:avLst/>
            <a:gdLst/>
            <a:ahLst/>
            <a:cxnLst>
              <a:cxn ang="0">
                <a:pos x="176" y="0"/>
              </a:cxn>
              <a:cxn ang="0">
                <a:pos x="187" y="46"/>
              </a:cxn>
              <a:cxn ang="0">
                <a:pos x="156" y="123"/>
              </a:cxn>
              <a:cxn ang="0">
                <a:pos x="0" y="17"/>
              </a:cxn>
              <a:cxn ang="0">
                <a:pos x="176" y="0"/>
              </a:cxn>
            </a:cxnLst>
            <a:rect l="0" t="0" r="r" b="b"/>
            <a:pathLst>
              <a:path w="187" h="123">
                <a:moveTo>
                  <a:pt x="176" y="0"/>
                </a:moveTo>
                <a:lnTo>
                  <a:pt x="187" y="46"/>
                </a:lnTo>
                <a:lnTo>
                  <a:pt x="156" y="123"/>
                </a:lnTo>
                <a:lnTo>
                  <a:pt x="0" y="17"/>
                </a:lnTo>
                <a:lnTo>
                  <a:pt x="176"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6" name="Freeform 234"/>
          <p:cNvSpPr>
            <a:spLocks/>
          </p:cNvSpPr>
          <p:nvPr/>
        </p:nvSpPr>
        <p:spPr bwMode="auto">
          <a:xfrm>
            <a:off x="2782888" y="4003675"/>
            <a:ext cx="263525" cy="190500"/>
          </a:xfrm>
          <a:custGeom>
            <a:avLst/>
            <a:gdLst/>
            <a:ahLst/>
            <a:cxnLst>
              <a:cxn ang="0">
                <a:pos x="0" y="0"/>
              </a:cxn>
              <a:cxn ang="0">
                <a:pos x="100" y="8"/>
              </a:cxn>
              <a:cxn ang="0">
                <a:pos x="105" y="39"/>
              </a:cxn>
              <a:cxn ang="0">
                <a:pos x="117" y="38"/>
              </a:cxn>
              <a:cxn ang="0">
                <a:pos x="117" y="35"/>
              </a:cxn>
              <a:cxn ang="0">
                <a:pos x="119" y="33"/>
              </a:cxn>
              <a:cxn ang="0">
                <a:pos x="119" y="30"/>
              </a:cxn>
              <a:cxn ang="0">
                <a:pos x="121" y="27"/>
              </a:cxn>
              <a:cxn ang="0">
                <a:pos x="122" y="24"/>
              </a:cxn>
              <a:cxn ang="0">
                <a:pos x="128" y="20"/>
              </a:cxn>
              <a:cxn ang="0">
                <a:pos x="133" y="18"/>
              </a:cxn>
              <a:cxn ang="0">
                <a:pos x="136" y="20"/>
              </a:cxn>
              <a:cxn ang="0">
                <a:pos x="143" y="25"/>
              </a:cxn>
              <a:cxn ang="0">
                <a:pos x="145" y="34"/>
              </a:cxn>
              <a:cxn ang="0">
                <a:pos x="145" y="43"/>
              </a:cxn>
              <a:cxn ang="0">
                <a:pos x="140" y="51"/>
              </a:cxn>
              <a:cxn ang="0">
                <a:pos x="166" y="80"/>
              </a:cxn>
              <a:cxn ang="0">
                <a:pos x="156" y="106"/>
              </a:cxn>
              <a:cxn ang="0">
                <a:pos x="46" y="120"/>
              </a:cxn>
              <a:cxn ang="0">
                <a:pos x="26" y="77"/>
              </a:cxn>
              <a:cxn ang="0">
                <a:pos x="5" y="80"/>
              </a:cxn>
              <a:cxn ang="0">
                <a:pos x="0" y="0"/>
              </a:cxn>
            </a:cxnLst>
            <a:rect l="0" t="0" r="r" b="b"/>
            <a:pathLst>
              <a:path w="166" h="120">
                <a:moveTo>
                  <a:pt x="0" y="0"/>
                </a:moveTo>
                <a:lnTo>
                  <a:pt x="100" y="8"/>
                </a:lnTo>
                <a:lnTo>
                  <a:pt x="105" y="39"/>
                </a:lnTo>
                <a:lnTo>
                  <a:pt x="117" y="38"/>
                </a:lnTo>
                <a:lnTo>
                  <a:pt x="117" y="35"/>
                </a:lnTo>
                <a:lnTo>
                  <a:pt x="119" y="33"/>
                </a:lnTo>
                <a:lnTo>
                  <a:pt x="119" y="30"/>
                </a:lnTo>
                <a:lnTo>
                  <a:pt x="121" y="27"/>
                </a:lnTo>
                <a:lnTo>
                  <a:pt x="122" y="24"/>
                </a:lnTo>
                <a:lnTo>
                  <a:pt x="128" y="20"/>
                </a:lnTo>
                <a:lnTo>
                  <a:pt x="133" y="18"/>
                </a:lnTo>
                <a:lnTo>
                  <a:pt x="136" y="20"/>
                </a:lnTo>
                <a:lnTo>
                  <a:pt x="143" y="25"/>
                </a:lnTo>
                <a:lnTo>
                  <a:pt x="145" y="34"/>
                </a:lnTo>
                <a:lnTo>
                  <a:pt x="145" y="43"/>
                </a:lnTo>
                <a:lnTo>
                  <a:pt x="140" y="51"/>
                </a:lnTo>
                <a:lnTo>
                  <a:pt x="166" y="80"/>
                </a:lnTo>
                <a:lnTo>
                  <a:pt x="156" y="106"/>
                </a:lnTo>
                <a:lnTo>
                  <a:pt x="46" y="120"/>
                </a:lnTo>
                <a:lnTo>
                  <a:pt x="26" y="77"/>
                </a:lnTo>
                <a:lnTo>
                  <a:pt x="5" y="80"/>
                </a:lnTo>
                <a:lnTo>
                  <a:pt x="0"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7" name="Freeform 235"/>
          <p:cNvSpPr>
            <a:spLocks/>
          </p:cNvSpPr>
          <p:nvPr/>
        </p:nvSpPr>
        <p:spPr bwMode="auto">
          <a:xfrm>
            <a:off x="2894013" y="4151313"/>
            <a:ext cx="107950" cy="109537"/>
          </a:xfrm>
          <a:custGeom>
            <a:avLst/>
            <a:gdLst/>
            <a:ahLst/>
            <a:cxnLst>
              <a:cxn ang="0">
                <a:pos x="58" y="0"/>
              </a:cxn>
              <a:cxn ang="0">
                <a:pos x="68" y="64"/>
              </a:cxn>
              <a:cxn ang="0">
                <a:pos x="9" y="69"/>
              </a:cxn>
              <a:cxn ang="0">
                <a:pos x="0" y="5"/>
              </a:cxn>
              <a:cxn ang="0">
                <a:pos x="58" y="0"/>
              </a:cxn>
            </a:cxnLst>
            <a:rect l="0" t="0" r="r" b="b"/>
            <a:pathLst>
              <a:path w="68" h="69">
                <a:moveTo>
                  <a:pt x="58" y="0"/>
                </a:moveTo>
                <a:lnTo>
                  <a:pt x="68" y="64"/>
                </a:lnTo>
                <a:lnTo>
                  <a:pt x="9" y="69"/>
                </a:lnTo>
                <a:lnTo>
                  <a:pt x="0" y="5"/>
                </a:lnTo>
                <a:lnTo>
                  <a:pt x="58"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8" name="Freeform 236"/>
          <p:cNvSpPr>
            <a:spLocks/>
          </p:cNvSpPr>
          <p:nvPr/>
        </p:nvSpPr>
        <p:spPr bwMode="auto">
          <a:xfrm>
            <a:off x="2897188" y="4175125"/>
            <a:ext cx="100013" cy="39687"/>
          </a:xfrm>
          <a:custGeom>
            <a:avLst/>
            <a:gdLst/>
            <a:ahLst/>
            <a:cxnLst>
              <a:cxn ang="0">
                <a:pos x="59" y="0"/>
              </a:cxn>
              <a:cxn ang="0">
                <a:pos x="63" y="25"/>
              </a:cxn>
              <a:cxn ang="0">
                <a:pos x="1" y="19"/>
              </a:cxn>
              <a:cxn ang="0">
                <a:pos x="0" y="8"/>
              </a:cxn>
              <a:cxn ang="0">
                <a:pos x="59" y="0"/>
              </a:cxn>
            </a:cxnLst>
            <a:rect l="0" t="0" r="r" b="b"/>
            <a:pathLst>
              <a:path w="63" h="25">
                <a:moveTo>
                  <a:pt x="59" y="0"/>
                </a:moveTo>
                <a:lnTo>
                  <a:pt x="63" y="25"/>
                </a:lnTo>
                <a:lnTo>
                  <a:pt x="1" y="19"/>
                </a:lnTo>
                <a:lnTo>
                  <a:pt x="0" y="8"/>
                </a:lnTo>
                <a:lnTo>
                  <a:pt x="59"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09" name="Freeform 237"/>
          <p:cNvSpPr>
            <a:spLocks/>
          </p:cNvSpPr>
          <p:nvPr/>
        </p:nvSpPr>
        <p:spPr bwMode="auto">
          <a:xfrm>
            <a:off x="2771775" y="3868738"/>
            <a:ext cx="290513" cy="146050"/>
          </a:xfrm>
          <a:custGeom>
            <a:avLst/>
            <a:gdLst/>
            <a:ahLst/>
            <a:cxnLst>
              <a:cxn ang="0">
                <a:pos x="101" y="0"/>
              </a:cxn>
              <a:cxn ang="0">
                <a:pos x="173" y="25"/>
              </a:cxn>
              <a:cxn ang="0">
                <a:pos x="183" y="68"/>
              </a:cxn>
              <a:cxn ang="0">
                <a:pos x="4" y="92"/>
              </a:cxn>
              <a:cxn ang="0">
                <a:pos x="0" y="26"/>
              </a:cxn>
              <a:cxn ang="0">
                <a:pos x="101" y="0"/>
              </a:cxn>
            </a:cxnLst>
            <a:rect l="0" t="0" r="r" b="b"/>
            <a:pathLst>
              <a:path w="183" h="92">
                <a:moveTo>
                  <a:pt x="101" y="0"/>
                </a:moveTo>
                <a:lnTo>
                  <a:pt x="173" y="25"/>
                </a:lnTo>
                <a:lnTo>
                  <a:pt x="183" y="68"/>
                </a:lnTo>
                <a:lnTo>
                  <a:pt x="4" y="92"/>
                </a:lnTo>
                <a:lnTo>
                  <a:pt x="0" y="26"/>
                </a:lnTo>
                <a:lnTo>
                  <a:pt x="101" y="0"/>
                </a:lnTo>
                <a:close/>
              </a:path>
            </a:pathLst>
          </a:custGeom>
          <a:solidFill>
            <a:srgbClr val="002A6D"/>
          </a:solidFill>
          <a:ln w="0">
            <a:solidFill>
              <a:srgbClr val="002A6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0" name="Freeform 238"/>
          <p:cNvSpPr>
            <a:spLocks/>
          </p:cNvSpPr>
          <p:nvPr/>
        </p:nvSpPr>
        <p:spPr bwMode="auto">
          <a:xfrm>
            <a:off x="2614613" y="3997325"/>
            <a:ext cx="176213" cy="34925"/>
          </a:xfrm>
          <a:custGeom>
            <a:avLst/>
            <a:gdLst/>
            <a:ahLst/>
            <a:cxnLst>
              <a:cxn ang="0">
                <a:pos x="110" y="0"/>
              </a:cxn>
              <a:cxn ang="0">
                <a:pos x="111" y="9"/>
              </a:cxn>
              <a:cxn ang="0">
                <a:pos x="5" y="22"/>
              </a:cxn>
              <a:cxn ang="0">
                <a:pos x="0" y="11"/>
              </a:cxn>
              <a:cxn ang="0">
                <a:pos x="110" y="0"/>
              </a:cxn>
            </a:cxnLst>
            <a:rect l="0" t="0" r="r" b="b"/>
            <a:pathLst>
              <a:path w="111" h="22">
                <a:moveTo>
                  <a:pt x="110" y="0"/>
                </a:moveTo>
                <a:lnTo>
                  <a:pt x="111" y="9"/>
                </a:lnTo>
                <a:lnTo>
                  <a:pt x="5" y="22"/>
                </a:lnTo>
                <a:lnTo>
                  <a:pt x="0" y="11"/>
                </a:lnTo>
                <a:lnTo>
                  <a:pt x="110" y="0"/>
                </a:lnTo>
                <a:close/>
              </a:path>
            </a:pathLst>
          </a:custGeom>
          <a:solidFill>
            <a:srgbClr val="002A6D"/>
          </a:solidFill>
          <a:ln w="0">
            <a:solidFill>
              <a:srgbClr val="002A6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1" name="Freeform 239"/>
          <p:cNvSpPr>
            <a:spLocks/>
          </p:cNvSpPr>
          <p:nvPr/>
        </p:nvSpPr>
        <p:spPr bwMode="auto">
          <a:xfrm>
            <a:off x="2879725" y="4816475"/>
            <a:ext cx="95250" cy="61912"/>
          </a:xfrm>
          <a:custGeom>
            <a:avLst/>
            <a:gdLst/>
            <a:ahLst/>
            <a:cxnLst>
              <a:cxn ang="0">
                <a:pos x="12" y="0"/>
              </a:cxn>
              <a:cxn ang="0">
                <a:pos x="19" y="0"/>
              </a:cxn>
              <a:cxn ang="0">
                <a:pos x="28" y="2"/>
              </a:cxn>
              <a:cxn ang="0">
                <a:pos x="60" y="19"/>
              </a:cxn>
              <a:cxn ang="0">
                <a:pos x="58" y="20"/>
              </a:cxn>
              <a:cxn ang="0">
                <a:pos x="54" y="25"/>
              </a:cxn>
              <a:cxn ang="0">
                <a:pos x="47" y="32"/>
              </a:cxn>
              <a:cxn ang="0">
                <a:pos x="40" y="39"/>
              </a:cxn>
              <a:cxn ang="0">
                <a:pos x="7" y="26"/>
              </a:cxn>
              <a:cxn ang="0">
                <a:pos x="9" y="24"/>
              </a:cxn>
              <a:cxn ang="0">
                <a:pos x="9" y="21"/>
              </a:cxn>
              <a:cxn ang="0">
                <a:pos x="11" y="20"/>
              </a:cxn>
              <a:cxn ang="0">
                <a:pos x="5" y="16"/>
              </a:cxn>
              <a:cxn ang="0">
                <a:pos x="4" y="13"/>
              </a:cxn>
              <a:cxn ang="0">
                <a:pos x="2" y="12"/>
              </a:cxn>
              <a:cxn ang="0">
                <a:pos x="0" y="9"/>
              </a:cxn>
              <a:cxn ang="0">
                <a:pos x="0" y="4"/>
              </a:cxn>
              <a:cxn ang="0">
                <a:pos x="2" y="3"/>
              </a:cxn>
              <a:cxn ang="0">
                <a:pos x="5" y="2"/>
              </a:cxn>
              <a:cxn ang="0">
                <a:pos x="12" y="0"/>
              </a:cxn>
            </a:cxnLst>
            <a:rect l="0" t="0" r="r" b="b"/>
            <a:pathLst>
              <a:path w="60" h="39">
                <a:moveTo>
                  <a:pt x="12" y="0"/>
                </a:moveTo>
                <a:lnTo>
                  <a:pt x="19" y="0"/>
                </a:lnTo>
                <a:lnTo>
                  <a:pt x="28" y="2"/>
                </a:lnTo>
                <a:lnTo>
                  <a:pt x="60" y="19"/>
                </a:lnTo>
                <a:lnTo>
                  <a:pt x="58" y="20"/>
                </a:lnTo>
                <a:lnTo>
                  <a:pt x="54" y="25"/>
                </a:lnTo>
                <a:lnTo>
                  <a:pt x="47" y="32"/>
                </a:lnTo>
                <a:lnTo>
                  <a:pt x="40" y="39"/>
                </a:lnTo>
                <a:lnTo>
                  <a:pt x="7" y="26"/>
                </a:lnTo>
                <a:lnTo>
                  <a:pt x="9" y="24"/>
                </a:lnTo>
                <a:lnTo>
                  <a:pt x="9" y="21"/>
                </a:lnTo>
                <a:lnTo>
                  <a:pt x="11" y="20"/>
                </a:lnTo>
                <a:lnTo>
                  <a:pt x="5" y="16"/>
                </a:lnTo>
                <a:lnTo>
                  <a:pt x="4" y="13"/>
                </a:lnTo>
                <a:lnTo>
                  <a:pt x="2" y="12"/>
                </a:lnTo>
                <a:lnTo>
                  <a:pt x="0" y="9"/>
                </a:lnTo>
                <a:lnTo>
                  <a:pt x="0" y="4"/>
                </a:lnTo>
                <a:lnTo>
                  <a:pt x="2" y="3"/>
                </a:lnTo>
                <a:lnTo>
                  <a:pt x="5" y="2"/>
                </a:lnTo>
                <a:lnTo>
                  <a:pt x="12"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2" name="Freeform 240"/>
          <p:cNvSpPr>
            <a:spLocks/>
          </p:cNvSpPr>
          <p:nvPr/>
        </p:nvSpPr>
        <p:spPr bwMode="auto">
          <a:xfrm>
            <a:off x="2860675" y="4221163"/>
            <a:ext cx="158750" cy="85725"/>
          </a:xfrm>
          <a:custGeom>
            <a:avLst/>
            <a:gdLst/>
            <a:ahLst/>
            <a:cxnLst>
              <a:cxn ang="0">
                <a:pos x="2" y="0"/>
              </a:cxn>
              <a:cxn ang="0">
                <a:pos x="100" y="8"/>
              </a:cxn>
              <a:cxn ang="0">
                <a:pos x="100" y="11"/>
              </a:cxn>
              <a:cxn ang="0">
                <a:pos x="96" y="17"/>
              </a:cxn>
              <a:cxn ang="0">
                <a:pos x="93" y="28"/>
              </a:cxn>
              <a:cxn ang="0">
                <a:pos x="86" y="37"/>
              </a:cxn>
              <a:cxn ang="0">
                <a:pos x="75" y="46"/>
              </a:cxn>
              <a:cxn ang="0">
                <a:pos x="61" y="52"/>
              </a:cxn>
              <a:cxn ang="0">
                <a:pos x="44" y="54"/>
              </a:cxn>
              <a:cxn ang="0">
                <a:pos x="26" y="50"/>
              </a:cxn>
              <a:cxn ang="0">
                <a:pos x="14" y="43"/>
              </a:cxn>
              <a:cxn ang="0">
                <a:pos x="7" y="36"/>
              </a:cxn>
              <a:cxn ang="0">
                <a:pos x="2" y="25"/>
              </a:cxn>
              <a:cxn ang="0">
                <a:pos x="0" y="16"/>
              </a:cxn>
              <a:cxn ang="0">
                <a:pos x="0" y="8"/>
              </a:cxn>
              <a:cxn ang="0">
                <a:pos x="2" y="3"/>
              </a:cxn>
              <a:cxn ang="0">
                <a:pos x="2" y="0"/>
              </a:cxn>
            </a:cxnLst>
            <a:rect l="0" t="0" r="r" b="b"/>
            <a:pathLst>
              <a:path w="100" h="54">
                <a:moveTo>
                  <a:pt x="2" y="0"/>
                </a:moveTo>
                <a:lnTo>
                  <a:pt x="100" y="8"/>
                </a:lnTo>
                <a:lnTo>
                  <a:pt x="100" y="11"/>
                </a:lnTo>
                <a:lnTo>
                  <a:pt x="96" y="17"/>
                </a:lnTo>
                <a:lnTo>
                  <a:pt x="93" y="28"/>
                </a:lnTo>
                <a:lnTo>
                  <a:pt x="86" y="37"/>
                </a:lnTo>
                <a:lnTo>
                  <a:pt x="75" y="46"/>
                </a:lnTo>
                <a:lnTo>
                  <a:pt x="61" y="52"/>
                </a:lnTo>
                <a:lnTo>
                  <a:pt x="44" y="54"/>
                </a:lnTo>
                <a:lnTo>
                  <a:pt x="26" y="50"/>
                </a:lnTo>
                <a:lnTo>
                  <a:pt x="14" y="43"/>
                </a:lnTo>
                <a:lnTo>
                  <a:pt x="7" y="36"/>
                </a:lnTo>
                <a:lnTo>
                  <a:pt x="2" y="25"/>
                </a:lnTo>
                <a:lnTo>
                  <a:pt x="0" y="16"/>
                </a:lnTo>
                <a:lnTo>
                  <a:pt x="0" y="8"/>
                </a:lnTo>
                <a:lnTo>
                  <a:pt x="2" y="3"/>
                </a:lnTo>
                <a:lnTo>
                  <a:pt x="2"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3" name="Freeform 241"/>
          <p:cNvSpPr>
            <a:spLocks/>
          </p:cNvSpPr>
          <p:nvPr/>
        </p:nvSpPr>
        <p:spPr bwMode="auto">
          <a:xfrm>
            <a:off x="2352675" y="4268788"/>
            <a:ext cx="125413" cy="93662"/>
          </a:xfrm>
          <a:custGeom>
            <a:avLst/>
            <a:gdLst/>
            <a:ahLst/>
            <a:cxnLst>
              <a:cxn ang="0">
                <a:pos x="11" y="0"/>
              </a:cxn>
              <a:cxn ang="0">
                <a:pos x="79" y="54"/>
              </a:cxn>
              <a:cxn ang="0">
                <a:pos x="74" y="59"/>
              </a:cxn>
              <a:cxn ang="0">
                <a:pos x="0" y="6"/>
              </a:cxn>
              <a:cxn ang="0">
                <a:pos x="11" y="0"/>
              </a:cxn>
            </a:cxnLst>
            <a:rect l="0" t="0" r="r" b="b"/>
            <a:pathLst>
              <a:path w="79" h="59">
                <a:moveTo>
                  <a:pt x="11" y="0"/>
                </a:moveTo>
                <a:lnTo>
                  <a:pt x="79" y="54"/>
                </a:lnTo>
                <a:lnTo>
                  <a:pt x="74" y="59"/>
                </a:lnTo>
                <a:lnTo>
                  <a:pt x="0" y="6"/>
                </a:lnTo>
                <a:lnTo>
                  <a:pt x="11" y="0"/>
                </a:lnTo>
                <a:close/>
              </a:path>
            </a:pathLst>
          </a:custGeom>
          <a:solidFill>
            <a:srgbClr val="0D2223"/>
          </a:solidFill>
          <a:ln w="0">
            <a:solidFill>
              <a:srgbClr val="0D222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4" name="Freeform 242"/>
          <p:cNvSpPr>
            <a:spLocks/>
          </p:cNvSpPr>
          <p:nvPr/>
        </p:nvSpPr>
        <p:spPr bwMode="auto">
          <a:xfrm>
            <a:off x="2370138" y="4265613"/>
            <a:ext cx="111125" cy="88900"/>
          </a:xfrm>
          <a:custGeom>
            <a:avLst/>
            <a:gdLst/>
            <a:ahLst/>
            <a:cxnLst>
              <a:cxn ang="0">
                <a:pos x="16" y="0"/>
              </a:cxn>
              <a:cxn ang="0">
                <a:pos x="70" y="45"/>
              </a:cxn>
              <a:cxn ang="0">
                <a:pos x="68" y="56"/>
              </a:cxn>
              <a:cxn ang="0">
                <a:pos x="0" y="2"/>
              </a:cxn>
              <a:cxn ang="0">
                <a:pos x="16" y="0"/>
              </a:cxn>
            </a:cxnLst>
            <a:rect l="0" t="0" r="r" b="b"/>
            <a:pathLst>
              <a:path w="70" h="56">
                <a:moveTo>
                  <a:pt x="16" y="0"/>
                </a:moveTo>
                <a:lnTo>
                  <a:pt x="70" y="45"/>
                </a:lnTo>
                <a:lnTo>
                  <a:pt x="68" y="56"/>
                </a:lnTo>
                <a:lnTo>
                  <a:pt x="0" y="2"/>
                </a:lnTo>
                <a:lnTo>
                  <a:pt x="16" y="0"/>
                </a:lnTo>
                <a:close/>
              </a:path>
            </a:pathLst>
          </a:custGeom>
          <a:solidFill>
            <a:srgbClr val="829796"/>
          </a:solidFill>
          <a:ln w="0">
            <a:solidFill>
              <a:srgbClr val="82979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5" name="Freeform 243"/>
          <p:cNvSpPr>
            <a:spLocks/>
          </p:cNvSpPr>
          <p:nvPr/>
        </p:nvSpPr>
        <p:spPr bwMode="auto">
          <a:xfrm>
            <a:off x="5235575" y="2387600"/>
            <a:ext cx="303213" cy="255587"/>
          </a:xfrm>
          <a:custGeom>
            <a:avLst/>
            <a:gdLst/>
            <a:ahLst/>
            <a:cxnLst>
              <a:cxn ang="0">
                <a:pos x="110" y="0"/>
              </a:cxn>
              <a:cxn ang="0">
                <a:pos x="131" y="1"/>
              </a:cxn>
              <a:cxn ang="0">
                <a:pos x="151" y="7"/>
              </a:cxn>
              <a:cxn ang="0">
                <a:pos x="166" y="16"/>
              </a:cxn>
              <a:cxn ang="0">
                <a:pos x="178" y="27"/>
              </a:cxn>
              <a:cxn ang="0">
                <a:pos x="185" y="38"/>
              </a:cxn>
              <a:cxn ang="0">
                <a:pos x="189" y="46"/>
              </a:cxn>
              <a:cxn ang="0">
                <a:pos x="191" y="48"/>
              </a:cxn>
              <a:cxn ang="0">
                <a:pos x="170" y="61"/>
              </a:cxn>
              <a:cxn ang="0">
                <a:pos x="151" y="58"/>
              </a:cxn>
              <a:cxn ang="0">
                <a:pos x="137" y="58"/>
              </a:cxn>
              <a:cxn ang="0">
                <a:pos x="128" y="60"/>
              </a:cxn>
              <a:cxn ang="0">
                <a:pos x="123" y="67"/>
              </a:cxn>
              <a:cxn ang="0">
                <a:pos x="119" y="75"/>
              </a:cxn>
              <a:cxn ang="0">
                <a:pos x="112" y="98"/>
              </a:cxn>
              <a:cxn ang="0">
                <a:pos x="109" y="112"/>
              </a:cxn>
              <a:cxn ang="0">
                <a:pos x="102" y="127"/>
              </a:cxn>
              <a:cxn ang="0">
                <a:pos x="89" y="141"/>
              </a:cxn>
              <a:cxn ang="0">
                <a:pos x="75" y="152"/>
              </a:cxn>
              <a:cxn ang="0">
                <a:pos x="58" y="157"/>
              </a:cxn>
              <a:cxn ang="0">
                <a:pos x="41" y="159"/>
              </a:cxn>
              <a:cxn ang="0">
                <a:pos x="23" y="161"/>
              </a:cxn>
              <a:cxn ang="0">
                <a:pos x="9" y="159"/>
              </a:cxn>
              <a:cxn ang="0">
                <a:pos x="0" y="158"/>
              </a:cxn>
              <a:cxn ang="0">
                <a:pos x="2" y="158"/>
              </a:cxn>
              <a:cxn ang="0">
                <a:pos x="11" y="157"/>
              </a:cxn>
              <a:cxn ang="0">
                <a:pos x="25" y="153"/>
              </a:cxn>
              <a:cxn ang="0">
                <a:pos x="39" y="146"/>
              </a:cxn>
              <a:cxn ang="0">
                <a:pos x="51" y="136"/>
              </a:cxn>
              <a:cxn ang="0">
                <a:pos x="60" y="123"/>
              </a:cxn>
              <a:cxn ang="0">
                <a:pos x="63" y="106"/>
              </a:cxn>
              <a:cxn ang="0">
                <a:pos x="60" y="92"/>
              </a:cxn>
              <a:cxn ang="0">
                <a:pos x="56" y="78"/>
              </a:cxn>
              <a:cxn ang="0">
                <a:pos x="51" y="65"/>
              </a:cxn>
              <a:cxn ang="0">
                <a:pos x="48" y="52"/>
              </a:cxn>
              <a:cxn ang="0">
                <a:pos x="49" y="39"/>
              </a:cxn>
              <a:cxn ang="0">
                <a:pos x="56" y="24"/>
              </a:cxn>
              <a:cxn ang="0">
                <a:pos x="70" y="11"/>
              </a:cxn>
              <a:cxn ang="0">
                <a:pos x="89" y="3"/>
              </a:cxn>
              <a:cxn ang="0">
                <a:pos x="110" y="0"/>
              </a:cxn>
            </a:cxnLst>
            <a:rect l="0" t="0" r="r" b="b"/>
            <a:pathLst>
              <a:path w="191" h="161">
                <a:moveTo>
                  <a:pt x="110" y="0"/>
                </a:moveTo>
                <a:lnTo>
                  <a:pt x="131" y="1"/>
                </a:lnTo>
                <a:lnTo>
                  <a:pt x="151" y="7"/>
                </a:lnTo>
                <a:lnTo>
                  <a:pt x="166" y="16"/>
                </a:lnTo>
                <a:lnTo>
                  <a:pt x="178" y="27"/>
                </a:lnTo>
                <a:lnTo>
                  <a:pt x="185" y="38"/>
                </a:lnTo>
                <a:lnTo>
                  <a:pt x="189" y="46"/>
                </a:lnTo>
                <a:lnTo>
                  <a:pt x="191" y="48"/>
                </a:lnTo>
                <a:lnTo>
                  <a:pt x="170" y="61"/>
                </a:lnTo>
                <a:lnTo>
                  <a:pt x="151" y="58"/>
                </a:lnTo>
                <a:lnTo>
                  <a:pt x="137" y="58"/>
                </a:lnTo>
                <a:lnTo>
                  <a:pt x="128" y="60"/>
                </a:lnTo>
                <a:lnTo>
                  <a:pt x="123" y="67"/>
                </a:lnTo>
                <a:lnTo>
                  <a:pt x="119" y="75"/>
                </a:lnTo>
                <a:lnTo>
                  <a:pt x="112" y="98"/>
                </a:lnTo>
                <a:lnTo>
                  <a:pt x="109" y="112"/>
                </a:lnTo>
                <a:lnTo>
                  <a:pt x="102" y="127"/>
                </a:lnTo>
                <a:lnTo>
                  <a:pt x="89" y="141"/>
                </a:lnTo>
                <a:lnTo>
                  <a:pt x="75" y="152"/>
                </a:lnTo>
                <a:lnTo>
                  <a:pt x="58" y="157"/>
                </a:lnTo>
                <a:lnTo>
                  <a:pt x="41" y="159"/>
                </a:lnTo>
                <a:lnTo>
                  <a:pt x="23" y="161"/>
                </a:lnTo>
                <a:lnTo>
                  <a:pt x="9" y="159"/>
                </a:lnTo>
                <a:lnTo>
                  <a:pt x="0" y="158"/>
                </a:lnTo>
                <a:lnTo>
                  <a:pt x="2" y="158"/>
                </a:lnTo>
                <a:lnTo>
                  <a:pt x="11" y="157"/>
                </a:lnTo>
                <a:lnTo>
                  <a:pt x="25" y="153"/>
                </a:lnTo>
                <a:lnTo>
                  <a:pt x="39" y="146"/>
                </a:lnTo>
                <a:lnTo>
                  <a:pt x="51" y="136"/>
                </a:lnTo>
                <a:lnTo>
                  <a:pt x="60" y="123"/>
                </a:lnTo>
                <a:lnTo>
                  <a:pt x="63" y="106"/>
                </a:lnTo>
                <a:lnTo>
                  <a:pt x="60" y="92"/>
                </a:lnTo>
                <a:lnTo>
                  <a:pt x="56" y="78"/>
                </a:lnTo>
                <a:lnTo>
                  <a:pt x="51" y="65"/>
                </a:lnTo>
                <a:lnTo>
                  <a:pt x="48" y="52"/>
                </a:lnTo>
                <a:lnTo>
                  <a:pt x="49" y="39"/>
                </a:lnTo>
                <a:lnTo>
                  <a:pt x="56" y="24"/>
                </a:lnTo>
                <a:lnTo>
                  <a:pt x="70" y="11"/>
                </a:lnTo>
                <a:lnTo>
                  <a:pt x="89" y="3"/>
                </a:lnTo>
                <a:lnTo>
                  <a:pt x="11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6" name="Freeform 244"/>
          <p:cNvSpPr>
            <a:spLocks/>
          </p:cNvSpPr>
          <p:nvPr/>
        </p:nvSpPr>
        <p:spPr bwMode="auto">
          <a:xfrm>
            <a:off x="5494338" y="2457450"/>
            <a:ext cx="82550" cy="53975"/>
          </a:xfrm>
          <a:custGeom>
            <a:avLst/>
            <a:gdLst/>
            <a:ahLst/>
            <a:cxnLst>
              <a:cxn ang="0">
                <a:pos x="17" y="0"/>
              </a:cxn>
              <a:cxn ang="0">
                <a:pos x="33" y="0"/>
              </a:cxn>
              <a:cxn ang="0">
                <a:pos x="45" y="3"/>
              </a:cxn>
              <a:cxn ang="0">
                <a:pos x="52" y="10"/>
              </a:cxn>
              <a:cxn ang="0">
                <a:pos x="9" y="34"/>
              </a:cxn>
              <a:cxn ang="0">
                <a:pos x="7" y="33"/>
              </a:cxn>
              <a:cxn ang="0">
                <a:pos x="3" y="28"/>
              </a:cxn>
              <a:cxn ang="0">
                <a:pos x="0" y="21"/>
              </a:cxn>
              <a:cxn ang="0">
                <a:pos x="0" y="14"/>
              </a:cxn>
              <a:cxn ang="0">
                <a:pos x="5" y="6"/>
              </a:cxn>
              <a:cxn ang="0">
                <a:pos x="17" y="0"/>
              </a:cxn>
            </a:cxnLst>
            <a:rect l="0" t="0" r="r" b="b"/>
            <a:pathLst>
              <a:path w="52" h="34">
                <a:moveTo>
                  <a:pt x="17" y="0"/>
                </a:moveTo>
                <a:lnTo>
                  <a:pt x="33" y="0"/>
                </a:lnTo>
                <a:lnTo>
                  <a:pt x="45" y="3"/>
                </a:lnTo>
                <a:lnTo>
                  <a:pt x="52" y="10"/>
                </a:lnTo>
                <a:lnTo>
                  <a:pt x="9" y="34"/>
                </a:lnTo>
                <a:lnTo>
                  <a:pt x="7" y="33"/>
                </a:lnTo>
                <a:lnTo>
                  <a:pt x="3" y="28"/>
                </a:lnTo>
                <a:lnTo>
                  <a:pt x="0" y="21"/>
                </a:lnTo>
                <a:lnTo>
                  <a:pt x="0" y="14"/>
                </a:lnTo>
                <a:lnTo>
                  <a:pt x="5" y="6"/>
                </a:lnTo>
                <a:lnTo>
                  <a:pt x="17" y="0"/>
                </a:lnTo>
                <a:close/>
              </a:path>
            </a:pathLst>
          </a:custGeom>
          <a:solidFill>
            <a:srgbClr val="DA8FFF"/>
          </a:solidFill>
          <a:ln w="0">
            <a:solidFill>
              <a:srgbClr val="DA8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7" name="Freeform 245"/>
          <p:cNvSpPr>
            <a:spLocks/>
          </p:cNvSpPr>
          <p:nvPr/>
        </p:nvSpPr>
        <p:spPr bwMode="auto">
          <a:xfrm>
            <a:off x="5446713" y="2460625"/>
            <a:ext cx="382588" cy="285750"/>
          </a:xfrm>
          <a:custGeom>
            <a:avLst/>
            <a:gdLst/>
            <a:ahLst/>
            <a:cxnLst>
              <a:cxn ang="0">
                <a:pos x="121" y="0"/>
              </a:cxn>
              <a:cxn ang="0">
                <a:pos x="145" y="4"/>
              </a:cxn>
              <a:cxn ang="0">
                <a:pos x="169" y="10"/>
              </a:cxn>
              <a:cxn ang="0">
                <a:pos x="190" y="21"/>
              </a:cxn>
              <a:cxn ang="0">
                <a:pos x="210" y="35"/>
              </a:cxn>
              <a:cxn ang="0">
                <a:pos x="225" y="52"/>
              </a:cxn>
              <a:cxn ang="0">
                <a:pos x="236" y="73"/>
              </a:cxn>
              <a:cxn ang="0">
                <a:pos x="241" y="98"/>
              </a:cxn>
              <a:cxn ang="0">
                <a:pos x="40" y="180"/>
              </a:cxn>
              <a:cxn ang="0">
                <a:pos x="25" y="153"/>
              </a:cxn>
              <a:cxn ang="0">
                <a:pos x="12" y="128"/>
              </a:cxn>
              <a:cxn ang="0">
                <a:pos x="4" y="104"/>
              </a:cxn>
              <a:cxn ang="0">
                <a:pos x="0" y="83"/>
              </a:cxn>
              <a:cxn ang="0">
                <a:pos x="2" y="64"/>
              </a:cxn>
              <a:cxn ang="0">
                <a:pos x="12" y="46"/>
              </a:cxn>
              <a:cxn ang="0">
                <a:pos x="28" y="29"/>
              </a:cxn>
              <a:cxn ang="0">
                <a:pos x="54" y="13"/>
              </a:cxn>
              <a:cxn ang="0">
                <a:pos x="75" y="5"/>
              </a:cxn>
              <a:cxn ang="0">
                <a:pos x="98" y="1"/>
              </a:cxn>
              <a:cxn ang="0">
                <a:pos x="121" y="0"/>
              </a:cxn>
            </a:cxnLst>
            <a:rect l="0" t="0" r="r" b="b"/>
            <a:pathLst>
              <a:path w="241" h="180">
                <a:moveTo>
                  <a:pt x="121" y="0"/>
                </a:moveTo>
                <a:lnTo>
                  <a:pt x="145" y="4"/>
                </a:lnTo>
                <a:lnTo>
                  <a:pt x="169" y="10"/>
                </a:lnTo>
                <a:lnTo>
                  <a:pt x="190" y="21"/>
                </a:lnTo>
                <a:lnTo>
                  <a:pt x="210" y="35"/>
                </a:lnTo>
                <a:lnTo>
                  <a:pt x="225" y="52"/>
                </a:lnTo>
                <a:lnTo>
                  <a:pt x="236" y="73"/>
                </a:lnTo>
                <a:lnTo>
                  <a:pt x="241" y="98"/>
                </a:lnTo>
                <a:lnTo>
                  <a:pt x="40" y="180"/>
                </a:lnTo>
                <a:lnTo>
                  <a:pt x="25" y="153"/>
                </a:lnTo>
                <a:lnTo>
                  <a:pt x="12" y="128"/>
                </a:lnTo>
                <a:lnTo>
                  <a:pt x="4" y="104"/>
                </a:lnTo>
                <a:lnTo>
                  <a:pt x="0" y="83"/>
                </a:lnTo>
                <a:lnTo>
                  <a:pt x="2" y="64"/>
                </a:lnTo>
                <a:lnTo>
                  <a:pt x="12" y="46"/>
                </a:lnTo>
                <a:lnTo>
                  <a:pt x="28" y="29"/>
                </a:lnTo>
                <a:lnTo>
                  <a:pt x="54" y="13"/>
                </a:lnTo>
                <a:lnTo>
                  <a:pt x="75" y="5"/>
                </a:lnTo>
                <a:lnTo>
                  <a:pt x="98" y="1"/>
                </a:lnTo>
                <a:lnTo>
                  <a:pt x="121"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8" name="Freeform 246"/>
          <p:cNvSpPr>
            <a:spLocks/>
          </p:cNvSpPr>
          <p:nvPr/>
        </p:nvSpPr>
        <p:spPr bwMode="auto">
          <a:xfrm>
            <a:off x="5572125" y="2819400"/>
            <a:ext cx="412750" cy="485775"/>
          </a:xfrm>
          <a:custGeom>
            <a:avLst/>
            <a:gdLst/>
            <a:ahLst/>
            <a:cxnLst>
              <a:cxn ang="0">
                <a:pos x="47" y="0"/>
              </a:cxn>
              <a:cxn ang="0">
                <a:pos x="115" y="137"/>
              </a:cxn>
              <a:cxn ang="0">
                <a:pos x="260" y="290"/>
              </a:cxn>
              <a:cxn ang="0">
                <a:pos x="256" y="306"/>
              </a:cxn>
              <a:cxn ang="0">
                <a:pos x="68" y="162"/>
              </a:cxn>
              <a:cxn ang="0">
                <a:pos x="0" y="74"/>
              </a:cxn>
              <a:cxn ang="0">
                <a:pos x="47" y="0"/>
              </a:cxn>
            </a:cxnLst>
            <a:rect l="0" t="0" r="r" b="b"/>
            <a:pathLst>
              <a:path w="260" h="306">
                <a:moveTo>
                  <a:pt x="47" y="0"/>
                </a:moveTo>
                <a:lnTo>
                  <a:pt x="115" y="137"/>
                </a:lnTo>
                <a:lnTo>
                  <a:pt x="260" y="290"/>
                </a:lnTo>
                <a:lnTo>
                  <a:pt x="256" y="306"/>
                </a:lnTo>
                <a:lnTo>
                  <a:pt x="68" y="162"/>
                </a:lnTo>
                <a:lnTo>
                  <a:pt x="0" y="74"/>
                </a:lnTo>
                <a:lnTo>
                  <a:pt x="47" y="0"/>
                </a:lnTo>
                <a:close/>
              </a:path>
            </a:pathLst>
          </a:custGeom>
          <a:solidFill>
            <a:srgbClr val="DE24FF"/>
          </a:solidFill>
          <a:ln w="0">
            <a:solidFill>
              <a:srgbClr val="DE24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19" name="Freeform 247"/>
          <p:cNvSpPr>
            <a:spLocks/>
          </p:cNvSpPr>
          <p:nvPr/>
        </p:nvSpPr>
        <p:spPr bwMode="auto">
          <a:xfrm>
            <a:off x="6064250" y="3563938"/>
            <a:ext cx="214313" cy="531812"/>
          </a:xfrm>
          <a:custGeom>
            <a:avLst/>
            <a:gdLst/>
            <a:ahLst/>
            <a:cxnLst>
              <a:cxn ang="0">
                <a:pos x="0" y="0"/>
              </a:cxn>
              <a:cxn ang="0">
                <a:pos x="109" y="12"/>
              </a:cxn>
              <a:cxn ang="0">
                <a:pos x="135" y="335"/>
              </a:cxn>
              <a:cxn ang="0">
                <a:pos x="79" y="335"/>
              </a:cxn>
              <a:cxn ang="0">
                <a:pos x="0" y="0"/>
              </a:cxn>
            </a:cxnLst>
            <a:rect l="0" t="0" r="r" b="b"/>
            <a:pathLst>
              <a:path w="135" h="335">
                <a:moveTo>
                  <a:pt x="0" y="0"/>
                </a:moveTo>
                <a:lnTo>
                  <a:pt x="109" y="12"/>
                </a:lnTo>
                <a:lnTo>
                  <a:pt x="135" y="335"/>
                </a:lnTo>
                <a:lnTo>
                  <a:pt x="79" y="335"/>
                </a:lnTo>
                <a:lnTo>
                  <a:pt x="0"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0" name="Freeform 248"/>
          <p:cNvSpPr>
            <a:spLocks/>
          </p:cNvSpPr>
          <p:nvPr/>
        </p:nvSpPr>
        <p:spPr bwMode="auto">
          <a:xfrm>
            <a:off x="6064250" y="3563938"/>
            <a:ext cx="200025" cy="333375"/>
          </a:xfrm>
          <a:custGeom>
            <a:avLst/>
            <a:gdLst/>
            <a:ahLst/>
            <a:cxnLst>
              <a:cxn ang="0">
                <a:pos x="0" y="0"/>
              </a:cxn>
              <a:cxn ang="0">
                <a:pos x="109" y="12"/>
              </a:cxn>
              <a:cxn ang="0">
                <a:pos x="126" y="210"/>
              </a:cxn>
              <a:cxn ang="0">
                <a:pos x="51" y="210"/>
              </a:cxn>
              <a:cxn ang="0">
                <a:pos x="0" y="0"/>
              </a:cxn>
            </a:cxnLst>
            <a:rect l="0" t="0" r="r" b="b"/>
            <a:pathLst>
              <a:path w="126" h="210">
                <a:moveTo>
                  <a:pt x="0" y="0"/>
                </a:moveTo>
                <a:lnTo>
                  <a:pt x="109" y="12"/>
                </a:lnTo>
                <a:lnTo>
                  <a:pt x="126" y="210"/>
                </a:lnTo>
                <a:lnTo>
                  <a:pt x="51" y="210"/>
                </a:lnTo>
                <a:lnTo>
                  <a:pt x="0" y="0"/>
                </a:lnTo>
                <a:close/>
              </a:path>
            </a:pathLst>
          </a:custGeom>
          <a:solidFill>
            <a:srgbClr val="02B4DB"/>
          </a:solidFill>
          <a:ln w="0">
            <a:solidFill>
              <a:srgbClr val="02B4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1" name="Freeform 249"/>
          <p:cNvSpPr>
            <a:spLocks/>
          </p:cNvSpPr>
          <p:nvPr/>
        </p:nvSpPr>
        <p:spPr bwMode="auto">
          <a:xfrm>
            <a:off x="5508625" y="2587625"/>
            <a:ext cx="320675" cy="217487"/>
          </a:xfrm>
          <a:custGeom>
            <a:avLst/>
            <a:gdLst/>
            <a:ahLst/>
            <a:cxnLst>
              <a:cxn ang="0">
                <a:pos x="106" y="0"/>
              </a:cxn>
              <a:cxn ang="0">
                <a:pos x="202" y="18"/>
              </a:cxn>
              <a:cxn ang="0">
                <a:pos x="151" y="88"/>
              </a:cxn>
              <a:cxn ang="0">
                <a:pos x="151" y="108"/>
              </a:cxn>
              <a:cxn ang="0">
                <a:pos x="129" y="108"/>
              </a:cxn>
              <a:cxn ang="0">
                <a:pos x="82" y="137"/>
              </a:cxn>
              <a:cxn ang="0">
                <a:pos x="0" y="100"/>
              </a:cxn>
              <a:cxn ang="0">
                <a:pos x="15" y="53"/>
              </a:cxn>
              <a:cxn ang="0">
                <a:pos x="41" y="33"/>
              </a:cxn>
              <a:cxn ang="0">
                <a:pos x="38" y="23"/>
              </a:cxn>
              <a:cxn ang="0">
                <a:pos x="38" y="14"/>
              </a:cxn>
              <a:cxn ang="0">
                <a:pos x="41" y="7"/>
              </a:cxn>
              <a:cxn ang="0">
                <a:pos x="50" y="3"/>
              </a:cxn>
              <a:cxn ang="0">
                <a:pos x="57" y="5"/>
              </a:cxn>
              <a:cxn ang="0">
                <a:pos x="62" y="11"/>
              </a:cxn>
              <a:cxn ang="0">
                <a:pos x="66" y="24"/>
              </a:cxn>
              <a:cxn ang="0">
                <a:pos x="66" y="27"/>
              </a:cxn>
              <a:cxn ang="0">
                <a:pos x="76" y="31"/>
              </a:cxn>
              <a:cxn ang="0">
                <a:pos x="106" y="0"/>
              </a:cxn>
            </a:cxnLst>
            <a:rect l="0" t="0" r="r" b="b"/>
            <a:pathLst>
              <a:path w="202" h="137">
                <a:moveTo>
                  <a:pt x="106" y="0"/>
                </a:moveTo>
                <a:lnTo>
                  <a:pt x="202" y="18"/>
                </a:lnTo>
                <a:lnTo>
                  <a:pt x="151" y="88"/>
                </a:lnTo>
                <a:lnTo>
                  <a:pt x="151" y="108"/>
                </a:lnTo>
                <a:lnTo>
                  <a:pt x="129" y="108"/>
                </a:lnTo>
                <a:lnTo>
                  <a:pt x="82" y="137"/>
                </a:lnTo>
                <a:lnTo>
                  <a:pt x="0" y="100"/>
                </a:lnTo>
                <a:lnTo>
                  <a:pt x="15" y="53"/>
                </a:lnTo>
                <a:lnTo>
                  <a:pt x="41" y="33"/>
                </a:lnTo>
                <a:lnTo>
                  <a:pt x="38" y="23"/>
                </a:lnTo>
                <a:lnTo>
                  <a:pt x="38" y="14"/>
                </a:lnTo>
                <a:lnTo>
                  <a:pt x="41" y="7"/>
                </a:lnTo>
                <a:lnTo>
                  <a:pt x="50" y="3"/>
                </a:lnTo>
                <a:lnTo>
                  <a:pt x="57" y="5"/>
                </a:lnTo>
                <a:lnTo>
                  <a:pt x="62" y="11"/>
                </a:lnTo>
                <a:lnTo>
                  <a:pt x="66" y="24"/>
                </a:lnTo>
                <a:lnTo>
                  <a:pt x="66" y="27"/>
                </a:lnTo>
                <a:lnTo>
                  <a:pt x="76" y="31"/>
                </a:lnTo>
                <a:lnTo>
                  <a:pt x="106"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2" name="Freeform 250"/>
          <p:cNvSpPr>
            <a:spLocks/>
          </p:cNvSpPr>
          <p:nvPr/>
        </p:nvSpPr>
        <p:spPr bwMode="auto">
          <a:xfrm>
            <a:off x="5427663" y="2743200"/>
            <a:ext cx="168275" cy="146050"/>
          </a:xfrm>
          <a:custGeom>
            <a:avLst/>
            <a:gdLst/>
            <a:ahLst/>
            <a:cxnLst>
              <a:cxn ang="0">
                <a:pos x="54" y="0"/>
              </a:cxn>
              <a:cxn ang="0">
                <a:pos x="106" y="23"/>
              </a:cxn>
              <a:cxn ang="0">
                <a:pos x="52" y="92"/>
              </a:cxn>
              <a:cxn ang="0">
                <a:pos x="0" y="69"/>
              </a:cxn>
              <a:cxn ang="0">
                <a:pos x="54" y="0"/>
              </a:cxn>
            </a:cxnLst>
            <a:rect l="0" t="0" r="r" b="b"/>
            <a:pathLst>
              <a:path w="106" h="92">
                <a:moveTo>
                  <a:pt x="54" y="0"/>
                </a:moveTo>
                <a:lnTo>
                  <a:pt x="106" y="23"/>
                </a:lnTo>
                <a:lnTo>
                  <a:pt x="52" y="92"/>
                </a:lnTo>
                <a:lnTo>
                  <a:pt x="0" y="69"/>
                </a:lnTo>
                <a:lnTo>
                  <a:pt x="54"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3" name="Freeform 251"/>
          <p:cNvSpPr>
            <a:spLocks/>
          </p:cNvSpPr>
          <p:nvPr/>
        </p:nvSpPr>
        <p:spPr bwMode="auto">
          <a:xfrm>
            <a:off x="5494338" y="2746375"/>
            <a:ext cx="100013" cy="44450"/>
          </a:xfrm>
          <a:custGeom>
            <a:avLst/>
            <a:gdLst/>
            <a:ahLst/>
            <a:cxnLst>
              <a:cxn ang="0">
                <a:pos x="10" y="0"/>
              </a:cxn>
              <a:cxn ang="0">
                <a:pos x="63" y="24"/>
              </a:cxn>
              <a:cxn ang="0">
                <a:pos x="59" y="28"/>
              </a:cxn>
              <a:cxn ang="0">
                <a:pos x="0" y="12"/>
              </a:cxn>
              <a:cxn ang="0">
                <a:pos x="10" y="0"/>
              </a:cxn>
            </a:cxnLst>
            <a:rect l="0" t="0" r="r" b="b"/>
            <a:pathLst>
              <a:path w="63" h="28">
                <a:moveTo>
                  <a:pt x="10" y="0"/>
                </a:moveTo>
                <a:lnTo>
                  <a:pt x="63" y="24"/>
                </a:lnTo>
                <a:lnTo>
                  <a:pt x="59" y="28"/>
                </a:lnTo>
                <a:lnTo>
                  <a:pt x="0" y="12"/>
                </a:lnTo>
                <a:lnTo>
                  <a:pt x="10" y="0"/>
                </a:lnTo>
                <a:close/>
              </a:path>
            </a:pathLst>
          </a:custGeom>
          <a:solidFill>
            <a:srgbClr val="FF97C5"/>
          </a:solidFill>
          <a:ln w="0">
            <a:solidFill>
              <a:srgbClr val="FF97C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4" name="Freeform 252"/>
          <p:cNvSpPr>
            <a:spLocks/>
          </p:cNvSpPr>
          <p:nvPr/>
        </p:nvSpPr>
        <p:spPr bwMode="auto">
          <a:xfrm>
            <a:off x="5268913" y="2790825"/>
            <a:ext cx="715963" cy="531812"/>
          </a:xfrm>
          <a:custGeom>
            <a:avLst/>
            <a:gdLst/>
            <a:ahLst/>
            <a:cxnLst>
              <a:cxn ang="0">
                <a:pos x="100" y="0"/>
              </a:cxn>
              <a:cxn ang="0">
                <a:pos x="238" y="18"/>
              </a:cxn>
              <a:cxn ang="0">
                <a:pos x="280" y="160"/>
              </a:cxn>
              <a:cxn ang="0">
                <a:pos x="451" y="308"/>
              </a:cxn>
              <a:cxn ang="0">
                <a:pos x="444" y="335"/>
              </a:cxn>
              <a:cxn ang="0">
                <a:pos x="217" y="205"/>
              </a:cxn>
              <a:cxn ang="0">
                <a:pos x="203" y="316"/>
              </a:cxn>
              <a:cxn ang="0">
                <a:pos x="0" y="329"/>
              </a:cxn>
              <a:cxn ang="0">
                <a:pos x="100" y="0"/>
              </a:cxn>
            </a:cxnLst>
            <a:rect l="0" t="0" r="r" b="b"/>
            <a:pathLst>
              <a:path w="451" h="335">
                <a:moveTo>
                  <a:pt x="100" y="0"/>
                </a:moveTo>
                <a:lnTo>
                  <a:pt x="238" y="18"/>
                </a:lnTo>
                <a:lnTo>
                  <a:pt x="280" y="160"/>
                </a:lnTo>
                <a:lnTo>
                  <a:pt x="451" y="308"/>
                </a:lnTo>
                <a:lnTo>
                  <a:pt x="444" y="335"/>
                </a:lnTo>
                <a:lnTo>
                  <a:pt x="217" y="205"/>
                </a:lnTo>
                <a:lnTo>
                  <a:pt x="203" y="316"/>
                </a:lnTo>
                <a:lnTo>
                  <a:pt x="0" y="329"/>
                </a:lnTo>
                <a:lnTo>
                  <a:pt x="100" y="0"/>
                </a:lnTo>
                <a:close/>
              </a:path>
            </a:pathLst>
          </a:custGeom>
          <a:solidFill>
            <a:srgbClr val="FF38FF"/>
          </a:solidFill>
          <a:ln w="0">
            <a:solidFill>
              <a:srgbClr val="FF38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5" name="Freeform 253"/>
          <p:cNvSpPr>
            <a:spLocks/>
          </p:cNvSpPr>
          <p:nvPr/>
        </p:nvSpPr>
        <p:spPr bwMode="auto">
          <a:xfrm>
            <a:off x="5260975" y="3292475"/>
            <a:ext cx="1247775" cy="808037"/>
          </a:xfrm>
          <a:custGeom>
            <a:avLst/>
            <a:gdLst/>
            <a:ahLst/>
            <a:cxnLst>
              <a:cxn ang="0">
                <a:pos x="208" y="0"/>
              </a:cxn>
              <a:cxn ang="0">
                <a:pos x="576" y="69"/>
              </a:cxn>
              <a:cxn ang="0">
                <a:pos x="786" y="494"/>
              </a:cxn>
              <a:cxn ang="0">
                <a:pos x="733" y="509"/>
              </a:cxn>
              <a:cxn ang="0">
                <a:pos x="496" y="162"/>
              </a:cxn>
              <a:cxn ang="0">
                <a:pos x="126" y="164"/>
              </a:cxn>
              <a:cxn ang="0">
                <a:pos x="93" y="162"/>
              </a:cxn>
              <a:cxn ang="0">
                <a:pos x="66" y="155"/>
              </a:cxn>
              <a:cxn ang="0">
                <a:pos x="45" y="146"/>
              </a:cxn>
              <a:cxn ang="0">
                <a:pos x="28" y="134"/>
              </a:cxn>
              <a:cxn ang="0">
                <a:pos x="16" y="120"/>
              </a:cxn>
              <a:cxn ang="0">
                <a:pos x="9" y="104"/>
              </a:cxn>
              <a:cxn ang="0">
                <a:pos x="4" y="89"/>
              </a:cxn>
              <a:cxn ang="0">
                <a:pos x="0" y="72"/>
              </a:cxn>
              <a:cxn ang="0">
                <a:pos x="0" y="43"/>
              </a:cxn>
              <a:cxn ang="0">
                <a:pos x="2" y="31"/>
              </a:cxn>
              <a:cxn ang="0">
                <a:pos x="4" y="21"/>
              </a:cxn>
              <a:cxn ang="0">
                <a:pos x="5" y="16"/>
              </a:cxn>
              <a:cxn ang="0">
                <a:pos x="5" y="13"/>
              </a:cxn>
              <a:cxn ang="0">
                <a:pos x="208" y="0"/>
              </a:cxn>
            </a:cxnLst>
            <a:rect l="0" t="0" r="r" b="b"/>
            <a:pathLst>
              <a:path w="786" h="509">
                <a:moveTo>
                  <a:pt x="208" y="0"/>
                </a:moveTo>
                <a:lnTo>
                  <a:pt x="576" y="69"/>
                </a:lnTo>
                <a:lnTo>
                  <a:pt x="786" y="494"/>
                </a:lnTo>
                <a:lnTo>
                  <a:pt x="733" y="509"/>
                </a:lnTo>
                <a:lnTo>
                  <a:pt x="496" y="162"/>
                </a:lnTo>
                <a:lnTo>
                  <a:pt x="126" y="164"/>
                </a:lnTo>
                <a:lnTo>
                  <a:pt x="93" y="162"/>
                </a:lnTo>
                <a:lnTo>
                  <a:pt x="66" y="155"/>
                </a:lnTo>
                <a:lnTo>
                  <a:pt x="45" y="146"/>
                </a:lnTo>
                <a:lnTo>
                  <a:pt x="28" y="134"/>
                </a:lnTo>
                <a:lnTo>
                  <a:pt x="16" y="120"/>
                </a:lnTo>
                <a:lnTo>
                  <a:pt x="9" y="104"/>
                </a:lnTo>
                <a:lnTo>
                  <a:pt x="4" y="89"/>
                </a:lnTo>
                <a:lnTo>
                  <a:pt x="0" y="72"/>
                </a:lnTo>
                <a:lnTo>
                  <a:pt x="0" y="43"/>
                </a:lnTo>
                <a:lnTo>
                  <a:pt x="2" y="31"/>
                </a:lnTo>
                <a:lnTo>
                  <a:pt x="4" y="21"/>
                </a:lnTo>
                <a:lnTo>
                  <a:pt x="5" y="16"/>
                </a:lnTo>
                <a:lnTo>
                  <a:pt x="5" y="13"/>
                </a:lnTo>
                <a:lnTo>
                  <a:pt x="208"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6" name="Freeform 254"/>
          <p:cNvSpPr>
            <a:spLocks/>
          </p:cNvSpPr>
          <p:nvPr/>
        </p:nvSpPr>
        <p:spPr bwMode="auto">
          <a:xfrm>
            <a:off x="5260975" y="3292475"/>
            <a:ext cx="1133475" cy="595312"/>
          </a:xfrm>
          <a:custGeom>
            <a:avLst/>
            <a:gdLst/>
            <a:ahLst/>
            <a:cxnLst>
              <a:cxn ang="0">
                <a:pos x="208" y="0"/>
              </a:cxn>
              <a:cxn ang="0">
                <a:pos x="576" y="69"/>
              </a:cxn>
              <a:cxn ang="0">
                <a:pos x="714" y="349"/>
              </a:cxn>
              <a:cxn ang="0">
                <a:pos x="641" y="375"/>
              </a:cxn>
              <a:cxn ang="0">
                <a:pos x="496" y="162"/>
              </a:cxn>
              <a:cxn ang="0">
                <a:pos x="126" y="164"/>
              </a:cxn>
              <a:cxn ang="0">
                <a:pos x="93" y="162"/>
              </a:cxn>
              <a:cxn ang="0">
                <a:pos x="66" y="155"/>
              </a:cxn>
              <a:cxn ang="0">
                <a:pos x="45" y="146"/>
              </a:cxn>
              <a:cxn ang="0">
                <a:pos x="28" y="134"/>
              </a:cxn>
              <a:cxn ang="0">
                <a:pos x="16" y="120"/>
              </a:cxn>
              <a:cxn ang="0">
                <a:pos x="9" y="104"/>
              </a:cxn>
              <a:cxn ang="0">
                <a:pos x="4" y="89"/>
              </a:cxn>
              <a:cxn ang="0">
                <a:pos x="0" y="72"/>
              </a:cxn>
              <a:cxn ang="0">
                <a:pos x="0" y="43"/>
              </a:cxn>
              <a:cxn ang="0">
                <a:pos x="2" y="31"/>
              </a:cxn>
              <a:cxn ang="0">
                <a:pos x="4" y="21"/>
              </a:cxn>
              <a:cxn ang="0">
                <a:pos x="5" y="16"/>
              </a:cxn>
              <a:cxn ang="0">
                <a:pos x="5" y="13"/>
              </a:cxn>
              <a:cxn ang="0">
                <a:pos x="208" y="0"/>
              </a:cxn>
            </a:cxnLst>
            <a:rect l="0" t="0" r="r" b="b"/>
            <a:pathLst>
              <a:path w="714" h="375">
                <a:moveTo>
                  <a:pt x="208" y="0"/>
                </a:moveTo>
                <a:lnTo>
                  <a:pt x="576" y="69"/>
                </a:lnTo>
                <a:lnTo>
                  <a:pt x="714" y="349"/>
                </a:lnTo>
                <a:lnTo>
                  <a:pt x="641" y="375"/>
                </a:lnTo>
                <a:lnTo>
                  <a:pt x="496" y="162"/>
                </a:lnTo>
                <a:lnTo>
                  <a:pt x="126" y="164"/>
                </a:lnTo>
                <a:lnTo>
                  <a:pt x="93" y="162"/>
                </a:lnTo>
                <a:lnTo>
                  <a:pt x="66" y="155"/>
                </a:lnTo>
                <a:lnTo>
                  <a:pt x="45" y="146"/>
                </a:lnTo>
                <a:lnTo>
                  <a:pt x="28" y="134"/>
                </a:lnTo>
                <a:lnTo>
                  <a:pt x="16" y="120"/>
                </a:lnTo>
                <a:lnTo>
                  <a:pt x="9" y="104"/>
                </a:lnTo>
                <a:lnTo>
                  <a:pt x="4" y="89"/>
                </a:lnTo>
                <a:lnTo>
                  <a:pt x="0" y="72"/>
                </a:lnTo>
                <a:lnTo>
                  <a:pt x="0" y="43"/>
                </a:lnTo>
                <a:lnTo>
                  <a:pt x="2" y="31"/>
                </a:lnTo>
                <a:lnTo>
                  <a:pt x="4" y="21"/>
                </a:lnTo>
                <a:lnTo>
                  <a:pt x="5" y="16"/>
                </a:lnTo>
                <a:lnTo>
                  <a:pt x="5" y="13"/>
                </a:lnTo>
                <a:lnTo>
                  <a:pt x="208" y="0"/>
                </a:lnTo>
                <a:close/>
              </a:path>
            </a:pathLst>
          </a:custGeom>
          <a:solidFill>
            <a:srgbClr val="02B4DB"/>
          </a:solidFill>
          <a:ln w="0">
            <a:solidFill>
              <a:srgbClr val="02B4D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7" name="Freeform 255"/>
          <p:cNvSpPr>
            <a:spLocks/>
          </p:cNvSpPr>
          <p:nvPr/>
        </p:nvSpPr>
        <p:spPr bwMode="auto">
          <a:xfrm>
            <a:off x="6189663" y="4095750"/>
            <a:ext cx="263525" cy="98425"/>
          </a:xfrm>
          <a:custGeom>
            <a:avLst/>
            <a:gdLst/>
            <a:ahLst/>
            <a:cxnLst>
              <a:cxn ang="0">
                <a:pos x="0" y="0"/>
              </a:cxn>
              <a:cxn ang="0">
                <a:pos x="56" y="0"/>
              </a:cxn>
              <a:cxn ang="0">
                <a:pos x="166" y="62"/>
              </a:cxn>
              <a:cxn ang="0">
                <a:pos x="0" y="62"/>
              </a:cxn>
              <a:cxn ang="0">
                <a:pos x="0" y="0"/>
              </a:cxn>
            </a:cxnLst>
            <a:rect l="0" t="0" r="r" b="b"/>
            <a:pathLst>
              <a:path w="166" h="62">
                <a:moveTo>
                  <a:pt x="0" y="0"/>
                </a:moveTo>
                <a:lnTo>
                  <a:pt x="56" y="0"/>
                </a:lnTo>
                <a:lnTo>
                  <a:pt x="166" y="62"/>
                </a:lnTo>
                <a:lnTo>
                  <a:pt x="0" y="62"/>
                </a:lnTo>
                <a:lnTo>
                  <a:pt x="0" y="0"/>
                </a:lnTo>
                <a:close/>
              </a:path>
            </a:pathLst>
          </a:custGeom>
          <a:solidFill>
            <a:srgbClr val="E9EFEE"/>
          </a:solidFill>
          <a:ln w="0">
            <a:solidFill>
              <a:srgbClr val="E9EFE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8" name="Freeform 256"/>
          <p:cNvSpPr>
            <a:spLocks/>
          </p:cNvSpPr>
          <p:nvPr/>
        </p:nvSpPr>
        <p:spPr bwMode="auto">
          <a:xfrm>
            <a:off x="6424613" y="4076700"/>
            <a:ext cx="295275" cy="117475"/>
          </a:xfrm>
          <a:custGeom>
            <a:avLst/>
            <a:gdLst/>
            <a:ahLst/>
            <a:cxnLst>
              <a:cxn ang="0">
                <a:pos x="53" y="0"/>
              </a:cxn>
              <a:cxn ang="0">
                <a:pos x="186" y="26"/>
              </a:cxn>
              <a:cxn ang="0">
                <a:pos x="34" y="74"/>
              </a:cxn>
              <a:cxn ang="0">
                <a:pos x="0" y="15"/>
              </a:cxn>
              <a:cxn ang="0">
                <a:pos x="53" y="0"/>
              </a:cxn>
            </a:cxnLst>
            <a:rect l="0" t="0" r="r" b="b"/>
            <a:pathLst>
              <a:path w="186" h="74">
                <a:moveTo>
                  <a:pt x="53" y="0"/>
                </a:moveTo>
                <a:lnTo>
                  <a:pt x="186" y="26"/>
                </a:lnTo>
                <a:lnTo>
                  <a:pt x="34" y="74"/>
                </a:lnTo>
                <a:lnTo>
                  <a:pt x="0" y="15"/>
                </a:lnTo>
                <a:lnTo>
                  <a:pt x="53" y="0"/>
                </a:lnTo>
                <a:close/>
              </a:path>
            </a:pathLst>
          </a:custGeom>
          <a:solidFill>
            <a:srgbClr val="E9EFEE"/>
          </a:solidFill>
          <a:ln w="0">
            <a:solidFill>
              <a:srgbClr val="E9EFE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29" name="Freeform 257"/>
          <p:cNvSpPr>
            <a:spLocks/>
          </p:cNvSpPr>
          <p:nvPr/>
        </p:nvSpPr>
        <p:spPr bwMode="auto">
          <a:xfrm>
            <a:off x="5762625" y="3292475"/>
            <a:ext cx="501650" cy="123825"/>
          </a:xfrm>
          <a:custGeom>
            <a:avLst/>
            <a:gdLst/>
            <a:ahLst/>
            <a:cxnLst>
              <a:cxn ang="0">
                <a:pos x="21" y="0"/>
              </a:cxn>
              <a:cxn ang="0">
                <a:pos x="316" y="48"/>
              </a:cxn>
              <a:cxn ang="0">
                <a:pos x="307" y="78"/>
              </a:cxn>
              <a:cxn ang="0">
                <a:pos x="0" y="29"/>
              </a:cxn>
              <a:cxn ang="0">
                <a:pos x="21" y="0"/>
              </a:cxn>
            </a:cxnLst>
            <a:rect l="0" t="0" r="r" b="b"/>
            <a:pathLst>
              <a:path w="316" h="78">
                <a:moveTo>
                  <a:pt x="21" y="0"/>
                </a:moveTo>
                <a:lnTo>
                  <a:pt x="316" y="48"/>
                </a:lnTo>
                <a:lnTo>
                  <a:pt x="307" y="78"/>
                </a:lnTo>
                <a:lnTo>
                  <a:pt x="0" y="29"/>
                </a:lnTo>
                <a:lnTo>
                  <a:pt x="21" y="0"/>
                </a:lnTo>
                <a:close/>
              </a:path>
            </a:pathLst>
          </a:custGeom>
          <a:solidFill>
            <a:srgbClr val="34494B"/>
          </a:solidFill>
          <a:ln w="0">
            <a:solidFill>
              <a:srgbClr val="34494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0" name="Freeform 258"/>
          <p:cNvSpPr>
            <a:spLocks/>
          </p:cNvSpPr>
          <p:nvPr/>
        </p:nvSpPr>
        <p:spPr bwMode="auto">
          <a:xfrm>
            <a:off x="6219825" y="3125788"/>
            <a:ext cx="325438" cy="290512"/>
          </a:xfrm>
          <a:custGeom>
            <a:avLst/>
            <a:gdLst/>
            <a:ahLst/>
            <a:cxnLst>
              <a:cxn ang="0">
                <a:pos x="159" y="0"/>
              </a:cxn>
              <a:cxn ang="0">
                <a:pos x="205" y="8"/>
              </a:cxn>
              <a:cxn ang="0">
                <a:pos x="19" y="183"/>
              </a:cxn>
              <a:cxn ang="0">
                <a:pos x="0" y="149"/>
              </a:cxn>
              <a:cxn ang="0">
                <a:pos x="159" y="0"/>
              </a:cxn>
            </a:cxnLst>
            <a:rect l="0" t="0" r="r" b="b"/>
            <a:pathLst>
              <a:path w="205" h="183">
                <a:moveTo>
                  <a:pt x="159" y="0"/>
                </a:moveTo>
                <a:lnTo>
                  <a:pt x="205" y="8"/>
                </a:lnTo>
                <a:lnTo>
                  <a:pt x="19" y="183"/>
                </a:lnTo>
                <a:lnTo>
                  <a:pt x="0" y="149"/>
                </a:lnTo>
                <a:lnTo>
                  <a:pt x="159" y="0"/>
                </a:lnTo>
                <a:close/>
              </a:path>
            </a:pathLst>
          </a:custGeom>
          <a:solidFill>
            <a:srgbClr val="34494B"/>
          </a:solidFill>
          <a:ln w="0">
            <a:solidFill>
              <a:srgbClr val="34494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1" name="Freeform 259"/>
          <p:cNvSpPr>
            <a:spLocks/>
          </p:cNvSpPr>
          <p:nvPr/>
        </p:nvSpPr>
        <p:spPr bwMode="auto">
          <a:xfrm>
            <a:off x="5973763" y="3279775"/>
            <a:ext cx="144463" cy="66675"/>
          </a:xfrm>
          <a:custGeom>
            <a:avLst/>
            <a:gdLst/>
            <a:ahLst/>
            <a:cxnLst>
              <a:cxn ang="0">
                <a:pos x="7" y="0"/>
              </a:cxn>
              <a:cxn ang="0">
                <a:pos x="10" y="1"/>
              </a:cxn>
              <a:cxn ang="0">
                <a:pos x="21" y="3"/>
              </a:cxn>
              <a:cxn ang="0">
                <a:pos x="35" y="7"/>
              </a:cxn>
              <a:cxn ang="0">
                <a:pos x="52" y="12"/>
              </a:cxn>
              <a:cxn ang="0">
                <a:pos x="68" y="20"/>
              </a:cxn>
              <a:cxn ang="0">
                <a:pos x="82" y="30"/>
              </a:cxn>
              <a:cxn ang="0">
                <a:pos x="91" y="42"/>
              </a:cxn>
              <a:cxn ang="0">
                <a:pos x="0" y="27"/>
              </a:cxn>
              <a:cxn ang="0">
                <a:pos x="7" y="0"/>
              </a:cxn>
            </a:cxnLst>
            <a:rect l="0" t="0" r="r" b="b"/>
            <a:pathLst>
              <a:path w="91" h="42">
                <a:moveTo>
                  <a:pt x="7" y="0"/>
                </a:moveTo>
                <a:lnTo>
                  <a:pt x="10" y="1"/>
                </a:lnTo>
                <a:lnTo>
                  <a:pt x="21" y="3"/>
                </a:lnTo>
                <a:lnTo>
                  <a:pt x="35" y="7"/>
                </a:lnTo>
                <a:lnTo>
                  <a:pt x="52" y="12"/>
                </a:lnTo>
                <a:lnTo>
                  <a:pt x="68" y="20"/>
                </a:lnTo>
                <a:lnTo>
                  <a:pt x="82" y="30"/>
                </a:lnTo>
                <a:lnTo>
                  <a:pt x="91" y="42"/>
                </a:lnTo>
                <a:lnTo>
                  <a:pt x="0" y="27"/>
                </a:lnTo>
                <a:lnTo>
                  <a:pt x="7" y="0"/>
                </a:lnTo>
                <a:close/>
              </a:path>
            </a:pathLst>
          </a:custGeom>
          <a:solidFill>
            <a:srgbClr val="FFAFD0"/>
          </a:solidFill>
          <a:ln w="0">
            <a:solidFill>
              <a:srgbClr val="FFAFD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2" name="Freeform 260"/>
          <p:cNvSpPr>
            <a:spLocks/>
          </p:cNvSpPr>
          <p:nvPr/>
        </p:nvSpPr>
        <p:spPr bwMode="auto">
          <a:xfrm>
            <a:off x="5453063" y="2906713"/>
            <a:ext cx="160338" cy="206375"/>
          </a:xfrm>
          <a:custGeom>
            <a:avLst/>
            <a:gdLst/>
            <a:ahLst/>
            <a:cxnLst>
              <a:cxn ang="0">
                <a:pos x="0" y="0"/>
              </a:cxn>
              <a:cxn ang="0">
                <a:pos x="10" y="9"/>
              </a:cxn>
              <a:cxn ang="0">
                <a:pos x="22" y="23"/>
              </a:cxn>
              <a:cxn ang="0">
                <a:pos x="38" y="43"/>
              </a:cxn>
              <a:cxn ang="0">
                <a:pos x="54" y="64"/>
              </a:cxn>
              <a:cxn ang="0">
                <a:pos x="69" y="86"/>
              </a:cxn>
              <a:cxn ang="0">
                <a:pos x="83" y="104"/>
              </a:cxn>
              <a:cxn ang="0">
                <a:pos x="101" y="130"/>
              </a:cxn>
              <a:cxn ang="0">
                <a:pos x="90" y="121"/>
              </a:cxn>
              <a:cxn ang="0">
                <a:pos x="78" y="106"/>
              </a:cxn>
              <a:cxn ang="0">
                <a:pos x="62" y="87"/>
              </a:cxn>
              <a:cxn ang="0">
                <a:pos x="47" y="66"/>
              </a:cxn>
              <a:cxn ang="0">
                <a:pos x="31" y="44"/>
              </a:cxn>
              <a:cxn ang="0">
                <a:pos x="17" y="26"/>
              </a:cxn>
              <a:cxn ang="0">
                <a:pos x="0" y="0"/>
              </a:cxn>
            </a:cxnLst>
            <a:rect l="0" t="0" r="r" b="b"/>
            <a:pathLst>
              <a:path w="101" h="130">
                <a:moveTo>
                  <a:pt x="0" y="0"/>
                </a:moveTo>
                <a:lnTo>
                  <a:pt x="10" y="9"/>
                </a:lnTo>
                <a:lnTo>
                  <a:pt x="22" y="23"/>
                </a:lnTo>
                <a:lnTo>
                  <a:pt x="38" y="43"/>
                </a:lnTo>
                <a:lnTo>
                  <a:pt x="54" y="64"/>
                </a:lnTo>
                <a:lnTo>
                  <a:pt x="69" y="86"/>
                </a:lnTo>
                <a:lnTo>
                  <a:pt x="83" y="104"/>
                </a:lnTo>
                <a:lnTo>
                  <a:pt x="101" y="130"/>
                </a:lnTo>
                <a:lnTo>
                  <a:pt x="90" y="121"/>
                </a:lnTo>
                <a:lnTo>
                  <a:pt x="78" y="106"/>
                </a:lnTo>
                <a:lnTo>
                  <a:pt x="62" y="87"/>
                </a:lnTo>
                <a:lnTo>
                  <a:pt x="47" y="66"/>
                </a:lnTo>
                <a:lnTo>
                  <a:pt x="31" y="44"/>
                </a:lnTo>
                <a:lnTo>
                  <a:pt x="17" y="26"/>
                </a:lnTo>
                <a:lnTo>
                  <a:pt x="0" y="0"/>
                </a:lnTo>
                <a:close/>
              </a:path>
            </a:pathLst>
          </a:custGeom>
          <a:solidFill>
            <a:srgbClr val="EF29FF"/>
          </a:solidFill>
          <a:ln w="0">
            <a:solidFill>
              <a:srgbClr val="EF29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3" name="Freeform 261"/>
          <p:cNvSpPr>
            <a:spLocks/>
          </p:cNvSpPr>
          <p:nvPr/>
        </p:nvSpPr>
        <p:spPr bwMode="auto">
          <a:xfrm>
            <a:off x="2963863" y="1304925"/>
            <a:ext cx="558800" cy="128587"/>
          </a:xfrm>
          <a:custGeom>
            <a:avLst/>
            <a:gdLst/>
            <a:ahLst/>
            <a:cxnLst>
              <a:cxn ang="0">
                <a:pos x="169" y="0"/>
              </a:cxn>
              <a:cxn ang="0">
                <a:pos x="221" y="4"/>
              </a:cxn>
              <a:cxn ang="0">
                <a:pos x="270" y="16"/>
              </a:cxn>
              <a:cxn ang="0">
                <a:pos x="314" y="34"/>
              </a:cxn>
              <a:cxn ang="0">
                <a:pos x="352" y="57"/>
              </a:cxn>
              <a:cxn ang="0">
                <a:pos x="319" y="81"/>
              </a:cxn>
              <a:cxn ang="0">
                <a:pos x="288" y="61"/>
              </a:cxn>
              <a:cxn ang="0">
                <a:pos x="251" y="47"/>
              </a:cxn>
              <a:cxn ang="0">
                <a:pos x="211" y="38"/>
              </a:cxn>
              <a:cxn ang="0">
                <a:pos x="169" y="35"/>
              </a:cxn>
              <a:cxn ang="0">
                <a:pos x="129" y="38"/>
              </a:cxn>
              <a:cxn ang="0">
                <a:pos x="92" y="46"/>
              </a:cxn>
              <a:cxn ang="0">
                <a:pos x="59" y="57"/>
              </a:cxn>
              <a:cxn ang="0">
                <a:pos x="29" y="74"/>
              </a:cxn>
              <a:cxn ang="0">
                <a:pos x="0" y="48"/>
              </a:cxn>
              <a:cxn ang="0">
                <a:pos x="36" y="29"/>
              </a:cxn>
              <a:cxn ang="0">
                <a:pos x="76" y="13"/>
              </a:cxn>
              <a:cxn ang="0">
                <a:pos x="122" y="4"/>
              </a:cxn>
              <a:cxn ang="0">
                <a:pos x="169" y="0"/>
              </a:cxn>
            </a:cxnLst>
            <a:rect l="0" t="0" r="r" b="b"/>
            <a:pathLst>
              <a:path w="352" h="81">
                <a:moveTo>
                  <a:pt x="169" y="0"/>
                </a:moveTo>
                <a:lnTo>
                  <a:pt x="221" y="4"/>
                </a:lnTo>
                <a:lnTo>
                  <a:pt x="270" y="16"/>
                </a:lnTo>
                <a:lnTo>
                  <a:pt x="314" y="34"/>
                </a:lnTo>
                <a:lnTo>
                  <a:pt x="352" y="57"/>
                </a:lnTo>
                <a:lnTo>
                  <a:pt x="319" y="81"/>
                </a:lnTo>
                <a:lnTo>
                  <a:pt x="288" y="61"/>
                </a:lnTo>
                <a:lnTo>
                  <a:pt x="251" y="47"/>
                </a:lnTo>
                <a:lnTo>
                  <a:pt x="211" y="38"/>
                </a:lnTo>
                <a:lnTo>
                  <a:pt x="169" y="35"/>
                </a:lnTo>
                <a:lnTo>
                  <a:pt x="129" y="38"/>
                </a:lnTo>
                <a:lnTo>
                  <a:pt x="92" y="46"/>
                </a:lnTo>
                <a:lnTo>
                  <a:pt x="59" y="57"/>
                </a:lnTo>
                <a:lnTo>
                  <a:pt x="29" y="74"/>
                </a:lnTo>
                <a:lnTo>
                  <a:pt x="0" y="48"/>
                </a:lnTo>
                <a:lnTo>
                  <a:pt x="36" y="29"/>
                </a:lnTo>
                <a:lnTo>
                  <a:pt x="76" y="13"/>
                </a:lnTo>
                <a:lnTo>
                  <a:pt x="122" y="4"/>
                </a:lnTo>
                <a:lnTo>
                  <a:pt x="169"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4" name="Freeform 262"/>
          <p:cNvSpPr>
            <a:spLocks/>
          </p:cNvSpPr>
          <p:nvPr/>
        </p:nvSpPr>
        <p:spPr bwMode="auto">
          <a:xfrm>
            <a:off x="2835275" y="1163638"/>
            <a:ext cx="820738" cy="169862"/>
          </a:xfrm>
          <a:custGeom>
            <a:avLst/>
            <a:gdLst/>
            <a:ahLst/>
            <a:cxnLst>
              <a:cxn ang="0">
                <a:pos x="250" y="0"/>
              </a:cxn>
              <a:cxn ang="0">
                <a:pos x="311" y="4"/>
              </a:cxn>
              <a:cxn ang="0">
                <a:pos x="369" y="14"/>
              </a:cxn>
              <a:cxn ang="0">
                <a:pos x="423" y="33"/>
              </a:cxn>
              <a:cxn ang="0">
                <a:pos x="474" y="55"/>
              </a:cxn>
              <a:cxn ang="0">
                <a:pos x="517" y="84"/>
              </a:cxn>
              <a:cxn ang="0">
                <a:pos x="484" y="107"/>
              </a:cxn>
              <a:cxn ang="0">
                <a:pos x="446" y="82"/>
              </a:cxn>
              <a:cxn ang="0">
                <a:pos x="402" y="63"/>
              </a:cxn>
              <a:cxn ang="0">
                <a:pos x="355" y="48"/>
              </a:cxn>
              <a:cxn ang="0">
                <a:pos x="304" y="38"/>
              </a:cxn>
              <a:cxn ang="0">
                <a:pos x="250" y="35"/>
              </a:cxn>
              <a:cxn ang="0">
                <a:pos x="201" y="38"/>
              </a:cxn>
              <a:cxn ang="0">
                <a:pos x="154" y="46"/>
              </a:cxn>
              <a:cxn ang="0">
                <a:pos x="109" y="59"/>
              </a:cxn>
              <a:cxn ang="0">
                <a:pos x="68" y="76"/>
              </a:cxn>
              <a:cxn ang="0">
                <a:pos x="32" y="97"/>
              </a:cxn>
              <a:cxn ang="0">
                <a:pos x="0" y="71"/>
              </a:cxn>
              <a:cxn ang="0">
                <a:pos x="42" y="47"/>
              </a:cxn>
              <a:cxn ang="0">
                <a:pos x="89" y="27"/>
              </a:cxn>
              <a:cxn ang="0">
                <a:pos x="140" y="13"/>
              </a:cxn>
              <a:cxn ang="0">
                <a:pos x="194" y="3"/>
              </a:cxn>
              <a:cxn ang="0">
                <a:pos x="250" y="0"/>
              </a:cxn>
            </a:cxnLst>
            <a:rect l="0" t="0" r="r" b="b"/>
            <a:pathLst>
              <a:path w="517" h="107">
                <a:moveTo>
                  <a:pt x="250" y="0"/>
                </a:moveTo>
                <a:lnTo>
                  <a:pt x="311" y="4"/>
                </a:lnTo>
                <a:lnTo>
                  <a:pt x="369" y="14"/>
                </a:lnTo>
                <a:lnTo>
                  <a:pt x="423" y="33"/>
                </a:lnTo>
                <a:lnTo>
                  <a:pt x="474" y="55"/>
                </a:lnTo>
                <a:lnTo>
                  <a:pt x="517" y="84"/>
                </a:lnTo>
                <a:lnTo>
                  <a:pt x="484" y="107"/>
                </a:lnTo>
                <a:lnTo>
                  <a:pt x="446" y="82"/>
                </a:lnTo>
                <a:lnTo>
                  <a:pt x="402" y="63"/>
                </a:lnTo>
                <a:lnTo>
                  <a:pt x="355" y="48"/>
                </a:lnTo>
                <a:lnTo>
                  <a:pt x="304" y="38"/>
                </a:lnTo>
                <a:lnTo>
                  <a:pt x="250" y="35"/>
                </a:lnTo>
                <a:lnTo>
                  <a:pt x="201" y="38"/>
                </a:lnTo>
                <a:lnTo>
                  <a:pt x="154" y="46"/>
                </a:lnTo>
                <a:lnTo>
                  <a:pt x="109" y="59"/>
                </a:lnTo>
                <a:lnTo>
                  <a:pt x="68" y="76"/>
                </a:lnTo>
                <a:lnTo>
                  <a:pt x="32" y="97"/>
                </a:lnTo>
                <a:lnTo>
                  <a:pt x="0" y="71"/>
                </a:lnTo>
                <a:lnTo>
                  <a:pt x="42" y="47"/>
                </a:lnTo>
                <a:lnTo>
                  <a:pt x="89" y="27"/>
                </a:lnTo>
                <a:lnTo>
                  <a:pt x="140" y="13"/>
                </a:lnTo>
                <a:lnTo>
                  <a:pt x="194" y="3"/>
                </a:lnTo>
                <a:lnTo>
                  <a:pt x="25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5" name="Freeform 263"/>
          <p:cNvSpPr>
            <a:spLocks/>
          </p:cNvSpPr>
          <p:nvPr/>
        </p:nvSpPr>
        <p:spPr bwMode="auto">
          <a:xfrm>
            <a:off x="3090863" y="1452563"/>
            <a:ext cx="293688" cy="84137"/>
          </a:xfrm>
          <a:custGeom>
            <a:avLst/>
            <a:gdLst/>
            <a:ahLst/>
            <a:cxnLst>
              <a:cxn ang="0">
                <a:pos x="89" y="0"/>
              </a:cxn>
              <a:cxn ang="0">
                <a:pos x="124" y="4"/>
              </a:cxn>
              <a:cxn ang="0">
                <a:pos x="157" y="14"/>
              </a:cxn>
              <a:cxn ang="0">
                <a:pos x="185" y="30"/>
              </a:cxn>
              <a:cxn ang="0">
                <a:pos x="152" y="53"/>
              </a:cxn>
              <a:cxn ang="0">
                <a:pos x="134" y="43"/>
              </a:cxn>
              <a:cxn ang="0">
                <a:pos x="113" y="36"/>
              </a:cxn>
              <a:cxn ang="0">
                <a:pos x="89" y="34"/>
              </a:cxn>
              <a:cxn ang="0">
                <a:pos x="68" y="36"/>
              </a:cxn>
              <a:cxn ang="0">
                <a:pos x="47" y="41"/>
              </a:cxn>
              <a:cxn ang="0">
                <a:pos x="30" y="51"/>
              </a:cxn>
              <a:cxn ang="0">
                <a:pos x="0" y="25"/>
              </a:cxn>
              <a:cxn ang="0">
                <a:pos x="26" y="11"/>
              </a:cxn>
              <a:cxn ang="0">
                <a:pos x="56" y="2"/>
              </a:cxn>
              <a:cxn ang="0">
                <a:pos x="89" y="0"/>
              </a:cxn>
            </a:cxnLst>
            <a:rect l="0" t="0" r="r" b="b"/>
            <a:pathLst>
              <a:path w="185" h="53">
                <a:moveTo>
                  <a:pt x="89" y="0"/>
                </a:moveTo>
                <a:lnTo>
                  <a:pt x="124" y="4"/>
                </a:lnTo>
                <a:lnTo>
                  <a:pt x="157" y="14"/>
                </a:lnTo>
                <a:lnTo>
                  <a:pt x="185" y="30"/>
                </a:lnTo>
                <a:lnTo>
                  <a:pt x="152" y="53"/>
                </a:lnTo>
                <a:lnTo>
                  <a:pt x="134" y="43"/>
                </a:lnTo>
                <a:lnTo>
                  <a:pt x="113" y="36"/>
                </a:lnTo>
                <a:lnTo>
                  <a:pt x="89" y="34"/>
                </a:lnTo>
                <a:lnTo>
                  <a:pt x="68" y="36"/>
                </a:lnTo>
                <a:lnTo>
                  <a:pt x="47" y="41"/>
                </a:lnTo>
                <a:lnTo>
                  <a:pt x="30" y="51"/>
                </a:lnTo>
                <a:lnTo>
                  <a:pt x="0" y="25"/>
                </a:lnTo>
                <a:lnTo>
                  <a:pt x="26" y="11"/>
                </a:lnTo>
                <a:lnTo>
                  <a:pt x="56" y="2"/>
                </a:lnTo>
                <a:lnTo>
                  <a:pt x="89"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6" name="Freeform 264"/>
          <p:cNvSpPr>
            <a:spLocks noEditPoints="1"/>
          </p:cNvSpPr>
          <p:nvPr/>
        </p:nvSpPr>
        <p:spPr bwMode="auto">
          <a:xfrm>
            <a:off x="7581900" y="1985963"/>
            <a:ext cx="684213" cy="511175"/>
          </a:xfrm>
          <a:custGeom>
            <a:avLst/>
            <a:gdLst/>
            <a:ahLst/>
            <a:cxnLst>
              <a:cxn ang="0">
                <a:pos x="178" y="23"/>
              </a:cxn>
              <a:cxn ang="0">
                <a:pos x="111" y="45"/>
              </a:cxn>
              <a:cxn ang="0">
                <a:pos x="61" y="83"/>
              </a:cxn>
              <a:cxn ang="0">
                <a:pos x="31" y="133"/>
              </a:cxn>
              <a:cxn ang="0">
                <a:pos x="31" y="189"/>
              </a:cxn>
              <a:cxn ang="0">
                <a:pos x="61" y="239"/>
              </a:cxn>
              <a:cxn ang="0">
                <a:pos x="111" y="277"/>
              </a:cxn>
              <a:cxn ang="0">
                <a:pos x="178" y="297"/>
              </a:cxn>
              <a:cxn ang="0">
                <a:pos x="253" y="297"/>
              </a:cxn>
              <a:cxn ang="0">
                <a:pos x="319" y="277"/>
              </a:cxn>
              <a:cxn ang="0">
                <a:pos x="370" y="239"/>
              </a:cxn>
              <a:cxn ang="0">
                <a:pos x="398" y="189"/>
              </a:cxn>
              <a:cxn ang="0">
                <a:pos x="398" y="133"/>
              </a:cxn>
              <a:cxn ang="0">
                <a:pos x="370" y="83"/>
              </a:cxn>
              <a:cxn ang="0">
                <a:pos x="319" y="45"/>
              </a:cxn>
              <a:cxn ang="0">
                <a:pos x="253" y="23"/>
              </a:cxn>
              <a:cxn ang="0">
                <a:pos x="214" y="0"/>
              </a:cxn>
              <a:cxn ang="0">
                <a:pos x="298" y="13"/>
              </a:cxn>
              <a:cxn ang="0">
                <a:pos x="368" y="47"/>
              </a:cxn>
              <a:cxn ang="0">
                <a:pos x="413" y="98"/>
              </a:cxn>
              <a:cxn ang="0">
                <a:pos x="431" y="160"/>
              </a:cxn>
              <a:cxn ang="0">
                <a:pos x="413" y="223"/>
              </a:cxn>
              <a:cxn ang="0">
                <a:pos x="368" y="274"/>
              </a:cxn>
              <a:cxn ang="0">
                <a:pos x="298" y="309"/>
              </a:cxn>
              <a:cxn ang="0">
                <a:pos x="214" y="322"/>
              </a:cxn>
              <a:cxn ang="0">
                <a:pos x="131" y="309"/>
              </a:cxn>
              <a:cxn ang="0">
                <a:pos x="62" y="274"/>
              </a:cxn>
              <a:cxn ang="0">
                <a:pos x="17" y="223"/>
              </a:cxn>
              <a:cxn ang="0">
                <a:pos x="0" y="160"/>
              </a:cxn>
              <a:cxn ang="0">
                <a:pos x="17" y="98"/>
              </a:cxn>
              <a:cxn ang="0">
                <a:pos x="62" y="47"/>
              </a:cxn>
              <a:cxn ang="0">
                <a:pos x="131" y="13"/>
              </a:cxn>
              <a:cxn ang="0">
                <a:pos x="214" y="0"/>
              </a:cxn>
            </a:cxnLst>
            <a:rect l="0" t="0" r="r" b="b"/>
            <a:pathLst>
              <a:path w="431" h="322">
                <a:moveTo>
                  <a:pt x="214" y="20"/>
                </a:moveTo>
                <a:lnTo>
                  <a:pt x="178" y="23"/>
                </a:lnTo>
                <a:lnTo>
                  <a:pt x="143" y="31"/>
                </a:lnTo>
                <a:lnTo>
                  <a:pt x="111" y="45"/>
                </a:lnTo>
                <a:lnTo>
                  <a:pt x="83" y="62"/>
                </a:lnTo>
                <a:lnTo>
                  <a:pt x="61" y="83"/>
                </a:lnTo>
                <a:lnTo>
                  <a:pt x="43" y="107"/>
                </a:lnTo>
                <a:lnTo>
                  <a:pt x="31" y="133"/>
                </a:lnTo>
                <a:lnTo>
                  <a:pt x="28" y="160"/>
                </a:lnTo>
                <a:lnTo>
                  <a:pt x="31" y="189"/>
                </a:lnTo>
                <a:lnTo>
                  <a:pt x="43" y="215"/>
                </a:lnTo>
                <a:lnTo>
                  <a:pt x="61" y="239"/>
                </a:lnTo>
                <a:lnTo>
                  <a:pt x="83" y="260"/>
                </a:lnTo>
                <a:lnTo>
                  <a:pt x="111" y="277"/>
                </a:lnTo>
                <a:lnTo>
                  <a:pt x="143" y="290"/>
                </a:lnTo>
                <a:lnTo>
                  <a:pt x="178" y="297"/>
                </a:lnTo>
                <a:lnTo>
                  <a:pt x="214" y="300"/>
                </a:lnTo>
                <a:lnTo>
                  <a:pt x="253" y="297"/>
                </a:lnTo>
                <a:lnTo>
                  <a:pt x="288" y="290"/>
                </a:lnTo>
                <a:lnTo>
                  <a:pt x="319" y="277"/>
                </a:lnTo>
                <a:lnTo>
                  <a:pt x="347" y="260"/>
                </a:lnTo>
                <a:lnTo>
                  <a:pt x="370" y="239"/>
                </a:lnTo>
                <a:lnTo>
                  <a:pt x="387" y="215"/>
                </a:lnTo>
                <a:lnTo>
                  <a:pt x="398" y="189"/>
                </a:lnTo>
                <a:lnTo>
                  <a:pt x="401" y="160"/>
                </a:lnTo>
                <a:lnTo>
                  <a:pt x="398" y="133"/>
                </a:lnTo>
                <a:lnTo>
                  <a:pt x="387" y="107"/>
                </a:lnTo>
                <a:lnTo>
                  <a:pt x="370" y="83"/>
                </a:lnTo>
                <a:lnTo>
                  <a:pt x="347" y="62"/>
                </a:lnTo>
                <a:lnTo>
                  <a:pt x="319" y="45"/>
                </a:lnTo>
                <a:lnTo>
                  <a:pt x="288" y="31"/>
                </a:lnTo>
                <a:lnTo>
                  <a:pt x="253" y="23"/>
                </a:lnTo>
                <a:lnTo>
                  <a:pt x="214" y="20"/>
                </a:lnTo>
                <a:close/>
                <a:moveTo>
                  <a:pt x="214" y="0"/>
                </a:moveTo>
                <a:lnTo>
                  <a:pt x="258" y="2"/>
                </a:lnTo>
                <a:lnTo>
                  <a:pt x="298" y="13"/>
                </a:lnTo>
                <a:lnTo>
                  <a:pt x="335" y="27"/>
                </a:lnTo>
                <a:lnTo>
                  <a:pt x="368" y="47"/>
                </a:lnTo>
                <a:lnTo>
                  <a:pt x="394" y="70"/>
                </a:lnTo>
                <a:lnTo>
                  <a:pt x="413" y="98"/>
                </a:lnTo>
                <a:lnTo>
                  <a:pt x="426" y="128"/>
                </a:lnTo>
                <a:lnTo>
                  <a:pt x="431" y="160"/>
                </a:lnTo>
                <a:lnTo>
                  <a:pt x="426" y="193"/>
                </a:lnTo>
                <a:lnTo>
                  <a:pt x="413" y="223"/>
                </a:lnTo>
                <a:lnTo>
                  <a:pt x="394" y="250"/>
                </a:lnTo>
                <a:lnTo>
                  <a:pt x="368" y="274"/>
                </a:lnTo>
                <a:lnTo>
                  <a:pt x="335" y="295"/>
                </a:lnTo>
                <a:lnTo>
                  <a:pt x="298" y="309"/>
                </a:lnTo>
                <a:lnTo>
                  <a:pt x="258" y="318"/>
                </a:lnTo>
                <a:lnTo>
                  <a:pt x="214" y="322"/>
                </a:lnTo>
                <a:lnTo>
                  <a:pt x="171" y="318"/>
                </a:lnTo>
                <a:lnTo>
                  <a:pt x="131" y="309"/>
                </a:lnTo>
                <a:lnTo>
                  <a:pt x="94" y="295"/>
                </a:lnTo>
                <a:lnTo>
                  <a:pt x="62" y="274"/>
                </a:lnTo>
                <a:lnTo>
                  <a:pt x="36" y="250"/>
                </a:lnTo>
                <a:lnTo>
                  <a:pt x="17" y="223"/>
                </a:lnTo>
                <a:lnTo>
                  <a:pt x="3" y="193"/>
                </a:lnTo>
                <a:lnTo>
                  <a:pt x="0" y="160"/>
                </a:lnTo>
                <a:lnTo>
                  <a:pt x="3" y="128"/>
                </a:lnTo>
                <a:lnTo>
                  <a:pt x="17" y="98"/>
                </a:lnTo>
                <a:lnTo>
                  <a:pt x="36" y="70"/>
                </a:lnTo>
                <a:lnTo>
                  <a:pt x="62" y="47"/>
                </a:lnTo>
                <a:lnTo>
                  <a:pt x="94" y="27"/>
                </a:lnTo>
                <a:lnTo>
                  <a:pt x="131" y="13"/>
                </a:lnTo>
                <a:lnTo>
                  <a:pt x="171" y="2"/>
                </a:lnTo>
                <a:lnTo>
                  <a:pt x="21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7" name="Freeform 265"/>
          <p:cNvSpPr>
            <a:spLocks/>
          </p:cNvSpPr>
          <p:nvPr/>
        </p:nvSpPr>
        <p:spPr bwMode="auto">
          <a:xfrm>
            <a:off x="7716838" y="2000250"/>
            <a:ext cx="138113" cy="482600"/>
          </a:xfrm>
          <a:custGeom>
            <a:avLst/>
            <a:gdLst/>
            <a:ahLst/>
            <a:cxnLst>
              <a:cxn ang="0">
                <a:pos x="63" y="0"/>
              </a:cxn>
              <a:cxn ang="0">
                <a:pos x="87" y="11"/>
              </a:cxn>
              <a:cxn ang="0">
                <a:pos x="63" y="43"/>
              </a:cxn>
              <a:cxn ang="0">
                <a:pos x="44" y="77"/>
              </a:cxn>
              <a:cxn ang="0">
                <a:pos x="32" y="113"/>
              </a:cxn>
              <a:cxn ang="0">
                <a:pos x="28" y="151"/>
              </a:cxn>
              <a:cxn ang="0">
                <a:pos x="32" y="189"/>
              </a:cxn>
              <a:cxn ang="0">
                <a:pos x="44" y="226"/>
              </a:cxn>
              <a:cxn ang="0">
                <a:pos x="63" y="261"/>
              </a:cxn>
              <a:cxn ang="0">
                <a:pos x="87" y="292"/>
              </a:cxn>
              <a:cxn ang="0">
                <a:pos x="63" y="304"/>
              </a:cxn>
              <a:cxn ang="0">
                <a:pos x="37" y="270"/>
              </a:cxn>
              <a:cxn ang="0">
                <a:pos x="16" y="234"/>
              </a:cxn>
              <a:cxn ang="0">
                <a:pos x="4" y="193"/>
              </a:cxn>
              <a:cxn ang="0">
                <a:pos x="0" y="151"/>
              </a:cxn>
              <a:cxn ang="0">
                <a:pos x="4" y="109"/>
              </a:cxn>
              <a:cxn ang="0">
                <a:pos x="16" y="70"/>
              </a:cxn>
              <a:cxn ang="0">
                <a:pos x="37" y="34"/>
              </a:cxn>
              <a:cxn ang="0">
                <a:pos x="63" y="0"/>
              </a:cxn>
            </a:cxnLst>
            <a:rect l="0" t="0" r="r" b="b"/>
            <a:pathLst>
              <a:path w="87" h="304">
                <a:moveTo>
                  <a:pt x="63" y="0"/>
                </a:moveTo>
                <a:lnTo>
                  <a:pt x="87" y="11"/>
                </a:lnTo>
                <a:lnTo>
                  <a:pt x="63" y="43"/>
                </a:lnTo>
                <a:lnTo>
                  <a:pt x="44" y="77"/>
                </a:lnTo>
                <a:lnTo>
                  <a:pt x="32" y="113"/>
                </a:lnTo>
                <a:lnTo>
                  <a:pt x="28" y="151"/>
                </a:lnTo>
                <a:lnTo>
                  <a:pt x="32" y="189"/>
                </a:lnTo>
                <a:lnTo>
                  <a:pt x="44" y="226"/>
                </a:lnTo>
                <a:lnTo>
                  <a:pt x="63" y="261"/>
                </a:lnTo>
                <a:lnTo>
                  <a:pt x="87" y="292"/>
                </a:lnTo>
                <a:lnTo>
                  <a:pt x="63" y="304"/>
                </a:lnTo>
                <a:lnTo>
                  <a:pt x="37" y="270"/>
                </a:lnTo>
                <a:lnTo>
                  <a:pt x="16" y="234"/>
                </a:lnTo>
                <a:lnTo>
                  <a:pt x="4" y="193"/>
                </a:lnTo>
                <a:lnTo>
                  <a:pt x="0" y="151"/>
                </a:lnTo>
                <a:lnTo>
                  <a:pt x="4" y="109"/>
                </a:lnTo>
                <a:lnTo>
                  <a:pt x="16" y="70"/>
                </a:lnTo>
                <a:lnTo>
                  <a:pt x="37" y="34"/>
                </a:lnTo>
                <a:lnTo>
                  <a:pt x="6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8" name="Freeform 266"/>
          <p:cNvSpPr>
            <a:spLocks/>
          </p:cNvSpPr>
          <p:nvPr/>
        </p:nvSpPr>
        <p:spPr bwMode="auto">
          <a:xfrm>
            <a:off x="7988300" y="2000250"/>
            <a:ext cx="139700" cy="482600"/>
          </a:xfrm>
          <a:custGeom>
            <a:avLst/>
            <a:gdLst/>
            <a:ahLst/>
            <a:cxnLst>
              <a:cxn ang="0">
                <a:pos x="25" y="0"/>
              </a:cxn>
              <a:cxn ang="0">
                <a:pos x="51" y="34"/>
              </a:cxn>
              <a:cxn ang="0">
                <a:pos x="72" y="70"/>
              </a:cxn>
              <a:cxn ang="0">
                <a:pos x="84" y="109"/>
              </a:cxn>
              <a:cxn ang="0">
                <a:pos x="88" y="151"/>
              </a:cxn>
              <a:cxn ang="0">
                <a:pos x="84" y="193"/>
              </a:cxn>
              <a:cxn ang="0">
                <a:pos x="72" y="234"/>
              </a:cxn>
              <a:cxn ang="0">
                <a:pos x="51" y="270"/>
              </a:cxn>
              <a:cxn ang="0">
                <a:pos x="25" y="304"/>
              </a:cxn>
              <a:cxn ang="0">
                <a:pos x="0" y="292"/>
              </a:cxn>
              <a:cxn ang="0">
                <a:pos x="26" y="261"/>
              </a:cxn>
              <a:cxn ang="0">
                <a:pos x="44" y="226"/>
              </a:cxn>
              <a:cxn ang="0">
                <a:pos x="56" y="189"/>
              </a:cxn>
              <a:cxn ang="0">
                <a:pos x="60" y="151"/>
              </a:cxn>
              <a:cxn ang="0">
                <a:pos x="56" y="113"/>
              </a:cxn>
              <a:cxn ang="0">
                <a:pos x="44" y="77"/>
              </a:cxn>
              <a:cxn ang="0">
                <a:pos x="26" y="43"/>
              </a:cxn>
              <a:cxn ang="0">
                <a:pos x="2" y="11"/>
              </a:cxn>
              <a:cxn ang="0">
                <a:pos x="25" y="0"/>
              </a:cxn>
            </a:cxnLst>
            <a:rect l="0" t="0" r="r" b="b"/>
            <a:pathLst>
              <a:path w="88" h="304">
                <a:moveTo>
                  <a:pt x="25" y="0"/>
                </a:moveTo>
                <a:lnTo>
                  <a:pt x="51" y="34"/>
                </a:lnTo>
                <a:lnTo>
                  <a:pt x="72" y="70"/>
                </a:lnTo>
                <a:lnTo>
                  <a:pt x="84" y="109"/>
                </a:lnTo>
                <a:lnTo>
                  <a:pt x="88" y="151"/>
                </a:lnTo>
                <a:lnTo>
                  <a:pt x="84" y="193"/>
                </a:lnTo>
                <a:lnTo>
                  <a:pt x="72" y="234"/>
                </a:lnTo>
                <a:lnTo>
                  <a:pt x="51" y="270"/>
                </a:lnTo>
                <a:lnTo>
                  <a:pt x="25" y="304"/>
                </a:lnTo>
                <a:lnTo>
                  <a:pt x="0" y="292"/>
                </a:lnTo>
                <a:lnTo>
                  <a:pt x="26" y="261"/>
                </a:lnTo>
                <a:lnTo>
                  <a:pt x="44" y="226"/>
                </a:lnTo>
                <a:lnTo>
                  <a:pt x="56" y="189"/>
                </a:lnTo>
                <a:lnTo>
                  <a:pt x="60" y="151"/>
                </a:lnTo>
                <a:lnTo>
                  <a:pt x="56" y="113"/>
                </a:lnTo>
                <a:lnTo>
                  <a:pt x="44" y="77"/>
                </a:lnTo>
                <a:lnTo>
                  <a:pt x="26" y="43"/>
                </a:lnTo>
                <a:lnTo>
                  <a:pt x="2" y="11"/>
                </a:lnTo>
                <a:lnTo>
                  <a:pt x="25"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39" name="Rectangle 267"/>
          <p:cNvSpPr>
            <a:spLocks noChangeArrowheads="1"/>
          </p:cNvSpPr>
          <p:nvPr/>
        </p:nvSpPr>
        <p:spPr bwMode="auto">
          <a:xfrm>
            <a:off x="7899400" y="2001838"/>
            <a:ext cx="44450" cy="477837"/>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940" name="Rectangle 268"/>
          <p:cNvSpPr>
            <a:spLocks noChangeArrowheads="1"/>
          </p:cNvSpPr>
          <p:nvPr/>
        </p:nvSpPr>
        <p:spPr bwMode="auto">
          <a:xfrm>
            <a:off x="7604125" y="2224088"/>
            <a:ext cx="636588" cy="34925"/>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941" name="Rectangle 269"/>
          <p:cNvSpPr>
            <a:spLocks noChangeArrowheads="1"/>
          </p:cNvSpPr>
          <p:nvPr/>
        </p:nvSpPr>
        <p:spPr bwMode="auto">
          <a:xfrm>
            <a:off x="7646988" y="2105025"/>
            <a:ext cx="549275" cy="33337"/>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942" name="Rectangle 270"/>
          <p:cNvSpPr>
            <a:spLocks noChangeArrowheads="1"/>
          </p:cNvSpPr>
          <p:nvPr/>
        </p:nvSpPr>
        <p:spPr bwMode="auto">
          <a:xfrm>
            <a:off x="7646988" y="2341563"/>
            <a:ext cx="549275" cy="36512"/>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943" name="Freeform 271"/>
          <p:cNvSpPr>
            <a:spLocks noEditPoints="1"/>
          </p:cNvSpPr>
          <p:nvPr/>
        </p:nvSpPr>
        <p:spPr bwMode="auto">
          <a:xfrm>
            <a:off x="1527175" y="3055938"/>
            <a:ext cx="509588" cy="384175"/>
          </a:xfrm>
          <a:custGeom>
            <a:avLst/>
            <a:gdLst/>
            <a:ahLst/>
            <a:cxnLst>
              <a:cxn ang="0">
                <a:pos x="161" y="34"/>
              </a:cxn>
              <a:cxn ang="0">
                <a:pos x="131" y="36"/>
              </a:cxn>
              <a:cxn ang="0">
                <a:pos x="103" y="46"/>
              </a:cxn>
              <a:cxn ang="0">
                <a:pos x="79" y="60"/>
              </a:cxn>
              <a:cxn ang="0">
                <a:pos x="60" y="78"/>
              </a:cxn>
              <a:cxn ang="0">
                <a:pos x="49" y="98"/>
              </a:cxn>
              <a:cxn ang="0">
                <a:pos x="46" y="120"/>
              </a:cxn>
              <a:cxn ang="0">
                <a:pos x="49" y="142"/>
              </a:cxn>
              <a:cxn ang="0">
                <a:pos x="60" y="163"/>
              </a:cxn>
              <a:cxn ang="0">
                <a:pos x="79" y="181"/>
              </a:cxn>
              <a:cxn ang="0">
                <a:pos x="103" y="196"/>
              </a:cxn>
              <a:cxn ang="0">
                <a:pos x="131" y="204"/>
              </a:cxn>
              <a:cxn ang="0">
                <a:pos x="161" y="206"/>
              </a:cxn>
              <a:cxn ang="0">
                <a:pos x="183" y="205"/>
              </a:cxn>
              <a:cxn ang="0">
                <a:pos x="204" y="200"/>
              </a:cxn>
              <a:cxn ang="0">
                <a:pos x="224" y="192"/>
              </a:cxn>
              <a:cxn ang="0">
                <a:pos x="241" y="181"/>
              </a:cxn>
              <a:cxn ang="0">
                <a:pos x="260" y="163"/>
              </a:cxn>
              <a:cxn ang="0">
                <a:pos x="273" y="142"/>
              </a:cxn>
              <a:cxn ang="0">
                <a:pos x="276" y="120"/>
              </a:cxn>
              <a:cxn ang="0">
                <a:pos x="273" y="98"/>
              </a:cxn>
              <a:cxn ang="0">
                <a:pos x="260" y="78"/>
              </a:cxn>
              <a:cxn ang="0">
                <a:pos x="241" y="60"/>
              </a:cxn>
              <a:cxn ang="0">
                <a:pos x="218" y="46"/>
              </a:cxn>
              <a:cxn ang="0">
                <a:pos x="190" y="36"/>
              </a:cxn>
              <a:cxn ang="0">
                <a:pos x="161" y="34"/>
              </a:cxn>
              <a:cxn ang="0">
                <a:pos x="161" y="0"/>
              </a:cxn>
              <a:cxn ang="0">
                <a:pos x="192" y="2"/>
              </a:cxn>
              <a:cxn ang="0">
                <a:pos x="222" y="9"/>
              </a:cxn>
              <a:cxn ang="0">
                <a:pos x="250" y="19"/>
              </a:cxn>
              <a:cxn ang="0">
                <a:pos x="274" y="35"/>
              </a:cxn>
              <a:cxn ang="0">
                <a:pos x="295" y="55"/>
              </a:cxn>
              <a:cxn ang="0">
                <a:pos x="309" y="76"/>
              </a:cxn>
              <a:cxn ang="0">
                <a:pos x="318" y="98"/>
              </a:cxn>
              <a:cxn ang="0">
                <a:pos x="321" y="120"/>
              </a:cxn>
              <a:cxn ang="0">
                <a:pos x="318" y="144"/>
              </a:cxn>
              <a:cxn ang="0">
                <a:pos x="309" y="166"/>
              </a:cxn>
              <a:cxn ang="0">
                <a:pos x="295" y="187"/>
              </a:cxn>
              <a:cxn ang="0">
                <a:pos x="274" y="206"/>
              </a:cxn>
              <a:cxn ang="0">
                <a:pos x="248" y="222"/>
              </a:cxn>
              <a:cxn ang="0">
                <a:pos x="220" y="232"/>
              </a:cxn>
              <a:cxn ang="0">
                <a:pos x="190" y="239"/>
              </a:cxn>
              <a:cxn ang="0">
                <a:pos x="161" y="242"/>
              </a:cxn>
              <a:cxn ang="0">
                <a:pos x="129" y="239"/>
              </a:cxn>
              <a:cxn ang="0">
                <a:pos x="100" y="232"/>
              </a:cxn>
              <a:cxn ang="0">
                <a:pos x="72" y="222"/>
              </a:cxn>
              <a:cxn ang="0">
                <a:pos x="47" y="206"/>
              </a:cxn>
              <a:cxn ang="0">
                <a:pos x="26" y="187"/>
              </a:cxn>
              <a:cxn ang="0">
                <a:pos x="12" y="166"/>
              </a:cxn>
              <a:cxn ang="0">
                <a:pos x="4" y="144"/>
              </a:cxn>
              <a:cxn ang="0">
                <a:pos x="0" y="120"/>
              </a:cxn>
              <a:cxn ang="0">
                <a:pos x="4" y="98"/>
              </a:cxn>
              <a:cxn ang="0">
                <a:pos x="12" y="76"/>
              </a:cxn>
              <a:cxn ang="0">
                <a:pos x="26" y="55"/>
              </a:cxn>
              <a:cxn ang="0">
                <a:pos x="47" y="35"/>
              </a:cxn>
              <a:cxn ang="0">
                <a:pos x="72" y="19"/>
              </a:cxn>
              <a:cxn ang="0">
                <a:pos x="100" y="9"/>
              </a:cxn>
              <a:cxn ang="0">
                <a:pos x="129" y="2"/>
              </a:cxn>
              <a:cxn ang="0">
                <a:pos x="161" y="0"/>
              </a:cxn>
            </a:cxnLst>
            <a:rect l="0" t="0" r="r" b="b"/>
            <a:pathLst>
              <a:path w="321" h="242">
                <a:moveTo>
                  <a:pt x="161" y="34"/>
                </a:moveTo>
                <a:lnTo>
                  <a:pt x="131" y="36"/>
                </a:lnTo>
                <a:lnTo>
                  <a:pt x="103" y="46"/>
                </a:lnTo>
                <a:lnTo>
                  <a:pt x="79" y="60"/>
                </a:lnTo>
                <a:lnTo>
                  <a:pt x="60" y="78"/>
                </a:lnTo>
                <a:lnTo>
                  <a:pt x="49" y="98"/>
                </a:lnTo>
                <a:lnTo>
                  <a:pt x="46" y="120"/>
                </a:lnTo>
                <a:lnTo>
                  <a:pt x="49" y="142"/>
                </a:lnTo>
                <a:lnTo>
                  <a:pt x="60" y="163"/>
                </a:lnTo>
                <a:lnTo>
                  <a:pt x="79" y="181"/>
                </a:lnTo>
                <a:lnTo>
                  <a:pt x="103" y="196"/>
                </a:lnTo>
                <a:lnTo>
                  <a:pt x="131" y="204"/>
                </a:lnTo>
                <a:lnTo>
                  <a:pt x="161" y="206"/>
                </a:lnTo>
                <a:lnTo>
                  <a:pt x="183" y="205"/>
                </a:lnTo>
                <a:lnTo>
                  <a:pt x="204" y="200"/>
                </a:lnTo>
                <a:lnTo>
                  <a:pt x="224" y="192"/>
                </a:lnTo>
                <a:lnTo>
                  <a:pt x="241" y="181"/>
                </a:lnTo>
                <a:lnTo>
                  <a:pt x="260" y="163"/>
                </a:lnTo>
                <a:lnTo>
                  <a:pt x="273" y="142"/>
                </a:lnTo>
                <a:lnTo>
                  <a:pt x="276" y="120"/>
                </a:lnTo>
                <a:lnTo>
                  <a:pt x="273" y="98"/>
                </a:lnTo>
                <a:lnTo>
                  <a:pt x="260" y="78"/>
                </a:lnTo>
                <a:lnTo>
                  <a:pt x="241" y="60"/>
                </a:lnTo>
                <a:lnTo>
                  <a:pt x="218" y="46"/>
                </a:lnTo>
                <a:lnTo>
                  <a:pt x="190" y="36"/>
                </a:lnTo>
                <a:lnTo>
                  <a:pt x="161" y="34"/>
                </a:lnTo>
                <a:close/>
                <a:moveTo>
                  <a:pt x="161" y="0"/>
                </a:moveTo>
                <a:lnTo>
                  <a:pt x="192" y="2"/>
                </a:lnTo>
                <a:lnTo>
                  <a:pt x="222" y="9"/>
                </a:lnTo>
                <a:lnTo>
                  <a:pt x="250" y="19"/>
                </a:lnTo>
                <a:lnTo>
                  <a:pt x="274" y="35"/>
                </a:lnTo>
                <a:lnTo>
                  <a:pt x="295" y="55"/>
                </a:lnTo>
                <a:lnTo>
                  <a:pt x="309" y="76"/>
                </a:lnTo>
                <a:lnTo>
                  <a:pt x="318" y="98"/>
                </a:lnTo>
                <a:lnTo>
                  <a:pt x="321" y="120"/>
                </a:lnTo>
                <a:lnTo>
                  <a:pt x="318" y="144"/>
                </a:lnTo>
                <a:lnTo>
                  <a:pt x="309" y="166"/>
                </a:lnTo>
                <a:lnTo>
                  <a:pt x="295" y="187"/>
                </a:lnTo>
                <a:lnTo>
                  <a:pt x="274" y="206"/>
                </a:lnTo>
                <a:lnTo>
                  <a:pt x="248" y="222"/>
                </a:lnTo>
                <a:lnTo>
                  <a:pt x="220" y="232"/>
                </a:lnTo>
                <a:lnTo>
                  <a:pt x="190" y="239"/>
                </a:lnTo>
                <a:lnTo>
                  <a:pt x="161" y="242"/>
                </a:lnTo>
                <a:lnTo>
                  <a:pt x="129" y="239"/>
                </a:lnTo>
                <a:lnTo>
                  <a:pt x="100" y="232"/>
                </a:lnTo>
                <a:lnTo>
                  <a:pt x="72" y="222"/>
                </a:lnTo>
                <a:lnTo>
                  <a:pt x="47" y="206"/>
                </a:lnTo>
                <a:lnTo>
                  <a:pt x="26" y="187"/>
                </a:lnTo>
                <a:lnTo>
                  <a:pt x="12" y="166"/>
                </a:lnTo>
                <a:lnTo>
                  <a:pt x="4" y="144"/>
                </a:lnTo>
                <a:lnTo>
                  <a:pt x="0" y="120"/>
                </a:lnTo>
                <a:lnTo>
                  <a:pt x="4" y="98"/>
                </a:lnTo>
                <a:lnTo>
                  <a:pt x="12" y="76"/>
                </a:lnTo>
                <a:lnTo>
                  <a:pt x="26" y="55"/>
                </a:lnTo>
                <a:lnTo>
                  <a:pt x="47" y="35"/>
                </a:lnTo>
                <a:lnTo>
                  <a:pt x="72" y="19"/>
                </a:lnTo>
                <a:lnTo>
                  <a:pt x="100" y="9"/>
                </a:lnTo>
                <a:lnTo>
                  <a:pt x="129" y="2"/>
                </a:lnTo>
                <a:lnTo>
                  <a:pt x="16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44" name="Freeform 272"/>
          <p:cNvSpPr>
            <a:spLocks/>
          </p:cNvSpPr>
          <p:nvPr/>
        </p:nvSpPr>
        <p:spPr bwMode="auto">
          <a:xfrm>
            <a:off x="1441450" y="3354388"/>
            <a:ext cx="200025" cy="147637"/>
          </a:xfrm>
          <a:custGeom>
            <a:avLst/>
            <a:gdLst/>
            <a:ahLst/>
            <a:cxnLst>
              <a:cxn ang="0">
                <a:pos x="108" y="0"/>
              </a:cxn>
              <a:cxn ang="0">
                <a:pos x="126" y="12"/>
              </a:cxn>
              <a:cxn ang="0">
                <a:pos x="16" y="93"/>
              </a:cxn>
              <a:cxn ang="0">
                <a:pos x="0" y="81"/>
              </a:cxn>
              <a:cxn ang="0">
                <a:pos x="108" y="0"/>
              </a:cxn>
            </a:cxnLst>
            <a:rect l="0" t="0" r="r" b="b"/>
            <a:pathLst>
              <a:path w="126" h="93">
                <a:moveTo>
                  <a:pt x="108" y="0"/>
                </a:moveTo>
                <a:lnTo>
                  <a:pt x="126" y="12"/>
                </a:lnTo>
                <a:lnTo>
                  <a:pt x="16" y="93"/>
                </a:lnTo>
                <a:lnTo>
                  <a:pt x="0" y="81"/>
                </a:lnTo>
                <a:lnTo>
                  <a:pt x="10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45" name="Freeform 273"/>
          <p:cNvSpPr>
            <a:spLocks/>
          </p:cNvSpPr>
          <p:nvPr/>
        </p:nvSpPr>
        <p:spPr bwMode="auto">
          <a:xfrm>
            <a:off x="1244600" y="3441700"/>
            <a:ext cx="277813" cy="207962"/>
          </a:xfrm>
          <a:custGeom>
            <a:avLst/>
            <a:gdLst/>
            <a:ahLst/>
            <a:cxnLst>
              <a:cxn ang="0">
                <a:pos x="141" y="0"/>
              </a:cxn>
              <a:cxn ang="0">
                <a:pos x="175" y="25"/>
              </a:cxn>
              <a:cxn ang="0">
                <a:pos x="33" y="131"/>
              </a:cxn>
              <a:cxn ang="0">
                <a:pos x="0" y="106"/>
              </a:cxn>
              <a:cxn ang="0">
                <a:pos x="141" y="0"/>
              </a:cxn>
            </a:cxnLst>
            <a:rect l="0" t="0" r="r" b="b"/>
            <a:pathLst>
              <a:path w="175" h="131">
                <a:moveTo>
                  <a:pt x="141" y="0"/>
                </a:moveTo>
                <a:lnTo>
                  <a:pt x="175" y="25"/>
                </a:lnTo>
                <a:lnTo>
                  <a:pt x="33" y="131"/>
                </a:lnTo>
                <a:lnTo>
                  <a:pt x="0" y="106"/>
                </a:lnTo>
                <a:lnTo>
                  <a:pt x="14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46" name="Freeform 274"/>
          <p:cNvSpPr>
            <a:spLocks noEditPoints="1"/>
          </p:cNvSpPr>
          <p:nvPr/>
        </p:nvSpPr>
        <p:spPr bwMode="auto">
          <a:xfrm>
            <a:off x="6523038" y="839788"/>
            <a:ext cx="600075" cy="244475"/>
          </a:xfrm>
          <a:custGeom>
            <a:avLst/>
            <a:gdLst/>
            <a:ahLst/>
            <a:cxnLst>
              <a:cxn ang="0">
                <a:pos x="188" y="26"/>
              </a:cxn>
              <a:cxn ang="0">
                <a:pos x="157" y="29"/>
              </a:cxn>
              <a:cxn ang="0">
                <a:pos x="129" y="35"/>
              </a:cxn>
              <a:cxn ang="0">
                <a:pos x="103" y="46"/>
              </a:cxn>
              <a:cxn ang="0">
                <a:pos x="80" y="60"/>
              </a:cxn>
              <a:cxn ang="0">
                <a:pos x="61" y="77"/>
              </a:cxn>
              <a:cxn ang="0">
                <a:pos x="47" y="97"/>
              </a:cxn>
              <a:cxn ang="0">
                <a:pos x="38" y="118"/>
              </a:cxn>
              <a:cxn ang="0">
                <a:pos x="36" y="128"/>
              </a:cxn>
              <a:cxn ang="0">
                <a:pos x="342" y="128"/>
              </a:cxn>
              <a:cxn ang="0">
                <a:pos x="340" y="118"/>
              </a:cxn>
              <a:cxn ang="0">
                <a:pos x="331" y="97"/>
              </a:cxn>
              <a:cxn ang="0">
                <a:pos x="317" y="77"/>
              </a:cxn>
              <a:cxn ang="0">
                <a:pos x="298" y="60"/>
              </a:cxn>
              <a:cxn ang="0">
                <a:pos x="275" y="46"/>
              </a:cxn>
              <a:cxn ang="0">
                <a:pos x="249" y="35"/>
              </a:cxn>
              <a:cxn ang="0">
                <a:pos x="220" y="29"/>
              </a:cxn>
              <a:cxn ang="0">
                <a:pos x="188" y="26"/>
              </a:cxn>
              <a:cxn ang="0">
                <a:pos x="188" y="0"/>
              </a:cxn>
              <a:cxn ang="0">
                <a:pos x="232" y="4"/>
              </a:cxn>
              <a:cxn ang="0">
                <a:pos x="272" y="15"/>
              </a:cxn>
              <a:cxn ang="0">
                <a:pos x="307" y="32"/>
              </a:cxn>
              <a:cxn ang="0">
                <a:pos x="337" y="54"/>
              </a:cxn>
              <a:cxn ang="0">
                <a:pos x="359" y="80"/>
              </a:cxn>
              <a:cxn ang="0">
                <a:pos x="373" y="109"/>
              </a:cxn>
              <a:cxn ang="0">
                <a:pos x="378" y="141"/>
              </a:cxn>
              <a:cxn ang="0">
                <a:pos x="378" y="154"/>
              </a:cxn>
              <a:cxn ang="0">
                <a:pos x="0" y="154"/>
              </a:cxn>
              <a:cxn ang="0">
                <a:pos x="0" y="141"/>
              </a:cxn>
              <a:cxn ang="0">
                <a:pos x="5" y="109"/>
              </a:cxn>
              <a:cxn ang="0">
                <a:pos x="19" y="80"/>
              </a:cxn>
              <a:cxn ang="0">
                <a:pos x="41" y="54"/>
              </a:cxn>
              <a:cxn ang="0">
                <a:pos x="71" y="32"/>
              </a:cxn>
              <a:cxn ang="0">
                <a:pos x="106" y="15"/>
              </a:cxn>
              <a:cxn ang="0">
                <a:pos x="145" y="4"/>
              </a:cxn>
              <a:cxn ang="0">
                <a:pos x="188" y="0"/>
              </a:cxn>
            </a:cxnLst>
            <a:rect l="0" t="0" r="r" b="b"/>
            <a:pathLst>
              <a:path w="378" h="154">
                <a:moveTo>
                  <a:pt x="188" y="26"/>
                </a:moveTo>
                <a:lnTo>
                  <a:pt x="157" y="29"/>
                </a:lnTo>
                <a:lnTo>
                  <a:pt x="129" y="35"/>
                </a:lnTo>
                <a:lnTo>
                  <a:pt x="103" y="46"/>
                </a:lnTo>
                <a:lnTo>
                  <a:pt x="80" y="60"/>
                </a:lnTo>
                <a:lnTo>
                  <a:pt x="61" y="77"/>
                </a:lnTo>
                <a:lnTo>
                  <a:pt x="47" y="97"/>
                </a:lnTo>
                <a:lnTo>
                  <a:pt x="38" y="118"/>
                </a:lnTo>
                <a:lnTo>
                  <a:pt x="36" y="128"/>
                </a:lnTo>
                <a:lnTo>
                  <a:pt x="342" y="128"/>
                </a:lnTo>
                <a:lnTo>
                  <a:pt x="340" y="118"/>
                </a:lnTo>
                <a:lnTo>
                  <a:pt x="331" y="97"/>
                </a:lnTo>
                <a:lnTo>
                  <a:pt x="317" y="77"/>
                </a:lnTo>
                <a:lnTo>
                  <a:pt x="298" y="60"/>
                </a:lnTo>
                <a:lnTo>
                  <a:pt x="275" y="46"/>
                </a:lnTo>
                <a:lnTo>
                  <a:pt x="249" y="35"/>
                </a:lnTo>
                <a:lnTo>
                  <a:pt x="220" y="29"/>
                </a:lnTo>
                <a:lnTo>
                  <a:pt x="188" y="26"/>
                </a:lnTo>
                <a:close/>
                <a:moveTo>
                  <a:pt x="188" y="0"/>
                </a:moveTo>
                <a:lnTo>
                  <a:pt x="232" y="4"/>
                </a:lnTo>
                <a:lnTo>
                  <a:pt x="272" y="15"/>
                </a:lnTo>
                <a:lnTo>
                  <a:pt x="307" y="32"/>
                </a:lnTo>
                <a:lnTo>
                  <a:pt x="337" y="54"/>
                </a:lnTo>
                <a:lnTo>
                  <a:pt x="359" y="80"/>
                </a:lnTo>
                <a:lnTo>
                  <a:pt x="373" y="109"/>
                </a:lnTo>
                <a:lnTo>
                  <a:pt x="378" y="141"/>
                </a:lnTo>
                <a:lnTo>
                  <a:pt x="378" y="154"/>
                </a:lnTo>
                <a:lnTo>
                  <a:pt x="0" y="154"/>
                </a:lnTo>
                <a:lnTo>
                  <a:pt x="0" y="141"/>
                </a:lnTo>
                <a:lnTo>
                  <a:pt x="5" y="109"/>
                </a:lnTo>
                <a:lnTo>
                  <a:pt x="19" y="80"/>
                </a:lnTo>
                <a:lnTo>
                  <a:pt x="41" y="54"/>
                </a:lnTo>
                <a:lnTo>
                  <a:pt x="71" y="32"/>
                </a:lnTo>
                <a:lnTo>
                  <a:pt x="106" y="15"/>
                </a:lnTo>
                <a:lnTo>
                  <a:pt x="145" y="4"/>
                </a:lnTo>
                <a:lnTo>
                  <a:pt x="18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47" name="Freeform 275"/>
          <p:cNvSpPr>
            <a:spLocks noEditPoints="1"/>
          </p:cNvSpPr>
          <p:nvPr/>
        </p:nvSpPr>
        <p:spPr bwMode="auto">
          <a:xfrm>
            <a:off x="6630988" y="593725"/>
            <a:ext cx="384175" cy="287337"/>
          </a:xfrm>
          <a:custGeom>
            <a:avLst/>
            <a:gdLst/>
            <a:ahLst/>
            <a:cxnLst>
              <a:cxn ang="0">
                <a:pos x="120" y="26"/>
              </a:cxn>
              <a:cxn ang="0">
                <a:pos x="97" y="28"/>
              </a:cxn>
              <a:cxn ang="0">
                <a:pos x="77" y="35"/>
              </a:cxn>
              <a:cxn ang="0">
                <a:pos x="59" y="45"/>
              </a:cxn>
              <a:cxn ang="0">
                <a:pos x="45" y="58"/>
              </a:cxn>
              <a:cxn ang="0">
                <a:pos x="38" y="74"/>
              </a:cxn>
              <a:cxn ang="0">
                <a:pos x="35" y="91"/>
              </a:cxn>
              <a:cxn ang="0">
                <a:pos x="38" y="108"/>
              </a:cxn>
              <a:cxn ang="0">
                <a:pos x="45" y="124"/>
              </a:cxn>
              <a:cxn ang="0">
                <a:pos x="59" y="137"/>
              </a:cxn>
              <a:cxn ang="0">
                <a:pos x="77" y="147"/>
              </a:cxn>
              <a:cxn ang="0">
                <a:pos x="97" y="153"/>
              </a:cxn>
              <a:cxn ang="0">
                <a:pos x="120" y="155"/>
              </a:cxn>
              <a:cxn ang="0">
                <a:pos x="143" y="153"/>
              </a:cxn>
              <a:cxn ang="0">
                <a:pos x="164" y="147"/>
              </a:cxn>
              <a:cxn ang="0">
                <a:pos x="181" y="137"/>
              </a:cxn>
              <a:cxn ang="0">
                <a:pos x="195" y="124"/>
              </a:cxn>
              <a:cxn ang="0">
                <a:pos x="204" y="108"/>
              </a:cxn>
              <a:cxn ang="0">
                <a:pos x="207" y="91"/>
              </a:cxn>
              <a:cxn ang="0">
                <a:pos x="204" y="74"/>
              </a:cxn>
              <a:cxn ang="0">
                <a:pos x="195" y="58"/>
              </a:cxn>
              <a:cxn ang="0">
                <a:pos x="181" y="45"/>
              </a:cxn>
              <a:cxn ang="0">
                <a:pos x="164" y="35"/>
              </a:cxn>
              <a:cxn ang="0">
                <a:pos x="143" y="28"/>
              </a:cxn>
              <a:cxn ang="0">
                <a:pos x="120" y="26"/>
              </a:cxn>
              <a:cxn ang="0">
                <a:pos x="120" y="0"/>
              </a:cxn>
              <a:cxn ang="0">
                <a:pos x="153" y="4"/>
              </a:cxn>
              <a:cxn ang="0">
                <a:pos x="181" y="13"/>
              </a:cxn>
              <a:cxn ang="0">
                <a:pos x="207" y="27"/>
              </a:cxn>
              <a:cxn ang="0">
                <a:pos x="227" y="45"/>
              </a:cxn>
              <a:cxn ang="0">
                <a:pos x="239" y="66"/>
              </a:cxn>
              <a:cxn ang="0">
                <a:pos x="242" y="91"/>
              </a:cxn>
              <a:cxn ang="0">
                <a:pos x="239" y="115"/>
              </a:cxn>
              <a:cxn ang="0">
                <a:pos x="227" y="137"/>
              </a:cxn>
              <a:cxn ang="0">
                <a:pos x="207" y="155"/>
              </a:cxn>
              <a:cxn ang="0">
                <a:pos x="181" y="170"/>
              </a:cxn>
              <a:cxn ang="0">
                <a:pos x="153" y="179"/>
              </a:cxn>
              <a:cxn ang="0">
                <a:pos x="120" y="181"/>
              </a:cxn>
              <a:cxn ang="0">
                <a:pos x="89" y="179"/>
              </a:cxn>
              <a:cxn ang="0">
                <a:pos x="59" y="170"/>
              </a:cxn>
              <a:cxn ang="0">
                <a:pos x="35" y="155"/>
              </a:cxn>
              <a:cxn ang="0">
                <a:pos x="15" y="137"/>
              </a:cxn>
              <a:cxn ang="0">
                <a:pos x="3" y="115"/>
              </a:cxn>
              <a:cxn ang="0">
                <a:pos x="0" y="91"/>
              </a:cxn>
              <a:cxn ang="0">
                <a:pos x="3" y="66"/>
              </a:cxn>
              <a:cxn ang="0">
                <a:pos x="15" y="45"/>
              </a:cxn>
              <a:cxn ang="0">
                <a:pos x="35" y="27"/>
              </a:cxn>
              <a:cxn ang="0">
                <a:pos x="59" y="13"/>
              </a:cxn>
              <a:cxn ang="0">
                <a:pos x="89" y="4"/>
              </a:cxn>
              <a:cxn ang="0">
                <a:pos x="120" y="0"/>
              </a:cxn>
            </a:cxnLst>
            <a:rect l="0" t="0" r="r" b="b"/>
            <a:pathLst>
              <a:path w="242" h="181">
                <a:moveTo>
                  <a:pt x="120" y="26"/>
                </a:moveTo>
                <a:lnTo>
                  <a:pt x="97" y="28"/>
                </a:lnTo>
                <a:lnTo>
                  <a:pt x="77" y="35"/>
                </a:lnTo>
                <a:lnTo>
                  <a:pt x="59" y="45"/>
                </a:lnTo>
                <a:lnTo>
                  <a:pt x="45" y="58"/>
                </a:lnTo>
                <a:lnTo>
                  <a:pt x="38" y="74"/>
                </a:lnTo>
                <a:lnTo>
                  <a:pt x="35" y="91"/>
                </a:lnTo>
                <a:lnTo>
                  <a:pt x="38" y="108"/>
                </a:lnTo>
                <a:lnTo>
                  <a:pt x="45" y="124"/>
                </a:lnTo>
                <a:lnTo>
                  <a:pt x="59" y="137"/>
                </a:lnTo>
                <a:lnTo>
                  <a:pt x="77" y="147"/>
                </a:lnTo>
                <a:lnTo>
                  <a:pt x="97" y="153"/>
                </a:lnTo>
                <a:lnTo>
                  <a:pt x="120" y="155"/>
                </a:lnTo>
                <a:lnTo>
                  <a:pt x="143" y="153"/>
                </a:lnTo>
                <a:lnTo>
                  <a:pt x="164" y="147"/>
                </a:lnTo>
                <a:lnTo>
                  <a:pt x="181" y="137"/>
                </a:lnTo>
                <a:lnTo>
                  <a:pt x="195" y="124"/>
                </a:lnTo>
                <a:lnTo>
                  <a:pt x="204" y="108"/>
                </a:lnTo>
                <a:lnTo>
                  <a:pt x="207" y="91"/>
                </a:lnTo>
                <a:lnTo>
                  <a:pt x="204" y="74"/>
                </a:lnTo>
                <a:lnTo>
                  <a:pt x="195" y="58"/>
                </a:lnTo>
                <a:lnTo>
                  <a:pt x="181" y="45"/>
                </a:lnTo>
                <a:lnTo>
                  <a:pt x="164" y="35"/>
                </a:lnTo>
                <a:lnTo>
                  <a:pt x="143" y="28"/>
                </a:lnTo>
                <a:lnTo>
                  <a:pt x="120" y="26"/>
                </a:lnTo>
                <a:close/>
                <a:moveTo>
                  <a:pt x="120" y="0"/>
                </a:moveTo>
                <a:lnTo>
                  <a:pt x="153" y="4"/>
                </a:lnTo>
                <a:lnTo>
                  <a:pt x="181" y="13"/>
                </a:lnTo>
                <a:lnTo>
                  <a:pt x="207" y="27"/>
                </a:lnTo>
                <a:lnTo>
                  <a:pt x="227" y="45"/>
                </a:lnTo>
                <a:lnTo>
                  <a:pt x="239" y="66"/>
                </a:lnTo>
                <a:lnTo>
                  <a:pt x="242" y="91"/>
                </a:lnTo>
                <a:lnTo>
                  <a:pt x="239" y="115"/>
                </a:lnTo>
                <a:lnTo>
                  <a:pt x="227" y="137"/>
                </a:lnTo>
                <a:lnTo>
                  <a:pt x="207" y="155"/>
                </a:lnTo>
                <a:lnTo>
                  <a:pt x="181" y="170"/>
                </a:lnTo>
                <a:lnTo>
                  <a:pt x="153" y="179"/>
                </a:lnTo>
                <a:lnTo>
                  <a:pt x="120" y="181"/>
                </a:lnTo>
                <a:lnTo>
                  <a:pt x="89" y="179"/>
                </a:lnTo>
                <a:lnTo>
                  <a:pt x="59" y="170"/>
                </a:lnTo>
                <a:lnTo>
                  <a:pt x="35" y="155"/>
                </a:lnTo>
                <a:lnTo>
                  <a:pt x="15" y="137"/>
                </a:lnTo>
                <a:lnTo>
                  <a:pt x="3" y="115"/>
                </a:lnTo>
                <a:lnTo>
                  <a:pt x="0" y="91"/>
                </a:lnTo>
                <a:lnTo>
                  <a:pt x="3" y="66"/>
                </a:lnTo>
                <a:lnTo>
                  <a:pt x="15" y="45"/>
                </a:lnTo>
                <a:lnTo>
                  <a:pt x="35" y="27"/>
                </a:lnTo>
                <a:lnTo>
                  <a:pt x="59" y="13"/>
                </a:lnTo>
                <a:lnTo>
                  <a:pt x="89" y="4"/>
                </a:lnTo>
                <a:lnTo>
                  <a:pt x="12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48" name="Freeform 276"/>
          <p:cNvSpPr>
            <a:spLocks noEditPoints="1"/>
          </p:cNvSpPr>
          <p:nvPr/>
        </p:nvSpPr>
        <p:spPr bwMode="auto">
          <a:xfrm>
            <a:off x="1181100" y="622300"/>
            <a:ext cx="709613" cy="366712"/>
          </a:xfrm>
          <a:custGeom>
            <a:avLst/>
            <a:gdLst/>
            <a:ahLst/>
            <a:cxnLst>
              <a:cxn ang="0">
                <a:pos x="35" y="25"/>
              </a:cxn>
              <a:cxn ang="0">
                <a:pos x="35" y="206"/>
              </a:cxn>
              <a:cxn ang="0">
                <a:pos x="414" y="206"/>
              </a:cxn>
              <a:cxn ang="0">
                <a:pos x="414" y="25"/>
              </a:cxn>
              <a:cxn ang="0">
                <a:pos x="35" y="25"/>
              </a:cxn>
              <a:cxn ang="0">
                <a:pos x="0" y="0"/>
              </a:cxn>
              <a:cxn ang="0">
                <a:pos x="447" y="0"/>
              </a:cxn>
              <a:cxn ang="0">
                <a:pos x="447" y="231"/>
              </a:cxn>
              <a:cxn ang="0">
                <a:pos x="0" y="231"/>
              </a:cxn>
              <a:cxn ang="0">
                <a:pos x="0" y="0"/>
              </a:cxn>
            </a:cxnLst>
            <a:rect l="0" t="0" r="r" b="b"/>
            <a:pathLst>
              <a:path w="447" h="231">
                <a:moveTo>
                  <a:pt x="35" y="25"/>
                </a:moveTo>
                <a:lnTo>
                  <a:pt x="35" y="206"/>
                </a:lnTo>
                <a:lnTo>
                  <a:pt x="414" y="206"/>
                </a:lnTo>
                <a:lnTo>
                  <a:pt x="414" y="25"/>
                </a:lnTo>
                <a:lnTo>
                  <a:pt x="35" y="25"/>
                </a:lnTo>
                <a:close/>
                <a:moveTo>
                  <a:pt x="0" y="0"/>
                </a:moveTo>
                <a:lnTo>
                  <a:pt x="447" y="0"/>
                </a:lnTo>
                <a:lnTo>
                  <a:pt x="447" y="231"/>
                </a:lnTo>
                <a:lnTo>
                  <a:pt x="0" y="231"/>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49" name="Freeform 277"/>
          <p:cNvSpPr>
            <a:spLocks/>
          </p:cNvSpPr>
          <p:nvPr/>
        </p:nvSpPr>
        <p:spPr bwMode="auto">
          <a:xfrm>
            <a:off x="1192213" y="623888"/>
            <a:ext cx="687388" cy="206375"/>
          </a:xfrm>
          <a:custGeom>
            <a:avLst/>
            <a:gdLst/>
            <a:ahLst/>
            <a:cxnLst>
              <a:cxn ang="0">
                <a:pos x="19" y="0"/>
              </a:cxn>
              <a:cxn ang="0">
                <a:pos x="216" y="100"/>
              </a:cxn>
              <a:cxn ang="0">
                <a:pos x="414" y="0"/>
              </a:cxn>
              <a:cxn ang="0">
                <a:pos x="433" y="22"/>
              </a:cxn>
              <a:cxn ang="0">
                <a:pos x="216" y="130"/>
              </a:cxn>
              <a:cxn ang="0">
                <a:pos x="0" y="22"/>
              </a:cxn>
              <a:cxn ang="0">
                <a:pos x="19" y="0"/>
              </a:cxn>
            </a:cxnLst>
            <a:rect l="0" t="0" r="r" b="b"/>
            <a:pathLst>
              <a:path w="433" h="130">
                <a:moveTo>
                  <a:pt x="19" y="0"/>
                </a:moveTo>
                <a:lnTo>
                  <a:pt x="216" y="100"/>
                </a:lnTo>
                <a:lnTo>
                  <a:pt x="414" y="0"/>
                </a:lnTo>
                <a:lnTo>
                  <a:pt x="433" y="22"/>
                </a:lnTo>
                <a:lnTo>
                  <a:pt x="216" y="130"/>
                </a:lnTo>
                <a:lnTo>
                  <a:pt x="0" y="22"/>
                </a:lnTo>
                <a:lnTo>
                  <a:pt x="19"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50" name="Rectangle 278"/>
          <p:cNvSpPr>
            <a:spLocks noChangeArrowheads="1"/>
          </p:cNvSpPr>
          <p:nvPr/>
        </p:nvSpPr>
        <p:spPr bwMode="auto">
          <a:xfrm>
            <a:off x="2251075" y="4302125"/>
            <a:ext cx="44450" cy="20637"/>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951" name="Freeform 279"/>
          <p:cNvSpPr>
            <a:spLocks noEditPoints="1"/>
          </p:cNvSpPr>
          <p:nvPr/>
        </p:nvSpPr>
        <p:spPr bwMode="auto">
          <a:xfrm>
            <a:off x="1765300" y="4302125"/>
            <a:ext cx="404813" cy="20637"/>
          </a:xfrm>
          <a:custGeom>
            <a:avLst/>
            <a:gdLst/>
            <a:ahLst/>
            <a:cxnLst>
              <a:cxn ang="0">
                <a:pos x="205" y="0"/>
              </a:cxn>
              <a:cxn ang="0">
                <a:pos x="255" y="0"/>
              </a:cxn>
              <a:cxn ang="0">
                <a:pos x="255" y="13"/>
              </a:cxn>
              <a:cxn ang="0">
                <a:pos x="205" y="13"/>
              </a:cxn>
              <a:cxn ang="0">
                <a:pos x="205" y="0"/>
              </a:cxn>
              <a:cxn ang="0">
                <a:pos x="102" y="0"/>
              </a:cxn>
              <a:cxn ang="0">
                <a:pos x="152" y="0"/>
              </a:cxn>
              <a:cxn ang="0">
                <a:pos x="152" y="13"/>
              </a:cxn>
              <a:cxn ang="0">
                <a:pos x="102" y="13"/>
              </a:cxn>
              <a:cxn ang="0">
                <a:pos x="102" y="0"/>
              </a:cxn>
              <a:cxn ang="0">
                <a:pos x="0" y="0"/>
              </a:cxn>
              <a:cxn ang="0">
                <a:pos x="51" y="0"/>
              </a:cxn>
              <a:cxn ang="0">
                <a:pos x="51" y="13"/>
              </a:cxn>
              <a:cxn ang="0">
                <a:pos x="0" y="13"/>
              </a:cxn>
              <a:cxn ang="0">
                <a:pos x="0" y="0"/>
              </a:cxn>
            </a:cxnLst>
            <a:rect l="0" t="0" r="r" b="b"/>
            <a:pathLst>
              <a:path w="255" h="13">
                <a:moveTo>
                  <a:pt x="205" y="0"/>
                </a:moveTo>
                <a:lnTo>
                  <a:pt x="255" y="0"/>
                </a:lnTo>
                <a:lnTo>
                  <a:pt x="255" y="13"/>
                </a:lnTo>
                <a:lnTo>
                  <a:pt x="205" y="13"/>
                </a:lnTo>
                <a:lnTo>
                  <a:pt x="205" y="0"/>
                </a:lnTo>
                <a:close/>
                <a:moveTo>
                  <a:pt x="102" y="0"/>
                </a:moveTo>
                <a:lnTo>
                  <a:pt x="152" y="0"/>
                </a:lnTo>
                <a:lnTo>
                  <a:pt x="152" y="13"/>
                </a:lnTo>
                <a:lnTo>
                  <a:pt x="102" y="13"/>
                </a:lnTo>
                <a:lnTo>
                  <a:pt x="102" y="0"/>
                </a:lnTo>
                <a:close/>
                <a:moveTo>
                  <a:pt x="0" y="0"/>
                </a:moveTo>
                <a:lnTo>
                  <a:pt x="51" y="0"/>
                </a:lnTo>
                <a:lnTo>
                  <a:pt x="51" y="13"/>
                </a:lnTo>
                <a:lnTo>
                  <a:pt x="0" y="13"/>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52" name="Freeform 280"/>
          <p:cNvSpPr>
            <a:spLocks/>
          </p:cNvSpPr>
          <p:nvPr/>
        </p:nvSpPr>
        <p:spPr bwMode="auto">
          <a:xfrm>
            <a:off x="1624013" y="4279900"/>
            <a:ext cx="58738" cy="42862"/>
          </a:xfrm>
          <a:custGeom>
            <a:avLst/>
            <a:gdLst/>
            <a:ahLst/>
            <a:cxnLst>
              <a:cxn ang="0">
                <a:pos x="0" y="0"/>
              </a:cxn>
              <a:cxn ang="0">
                <a:pos x="18" y="0"/>
              </a:cxn>
              <a:cxn ang="0">
                <a:pos x="18" y="14"/>
              </a:cxn>
              <a:cxn ang="0">
                <a:pos x="37" y="14"/>
              </a:cxn>
              <a:cxn ang="0">
                <a:pos x="37" y="27"/>
              </a:cxn>
              <a:cxn ang="0">
                <a:pos x="0" y="27"/>
              </a:cxn>
              <a:cxn ang="0">
                <a:pos x="0" y="0"/>
              </a:cxn>
            </a:cxnLst>
            <a:rect l="0" t="0" r="r" b="b"/>
            <a:pathLst>
              <a:path w="37" h="27">
                <a:moveTo>
                  <a:pt x="0" y="0"/>
                </a:moveTo>
                <a:lnTo>
                  <a:pt x="18" y="0"/>
                </a:lnTo>
                <a:lnTo>
                  <a:pt x="18" y="14"/>
                </a:lnTo>
                <a:lnTo>
                  <a:pt x="37" y="14"/>
                </a:lnTo>
                <a:lnTo>
                  <a:pt x="37" y="27"/>
                </a:lnTo>
                <a:lnTo>
                  <a:pt x="0" y="27"/>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53" name="Freeform 281"/>
          <p:cNvSpPr>
            <a:spLocks noEditPoints="1"/>
          </p:cNvSpPr>
          <p:nvPr/>
        </p:nvSpPr>
        <p:spPr bwMode="auto">
          <a:xfrm>
            <a:off x="1624013" y="3686175"/>
            <a:ext cx="28575" cy="519112"/>
          </a:xfrm>
          <a:custGeom>
            <a:avLst/>
            <a:gdLst/>
            <a:ahLst/>
            <a:cxnLst>
              <a:cxn ang="0">
                <a:pos x="0" y="280"/>
              </a:cxn>
              <a:cxn ang="0">
                <a:pos x="18" y="280"/>
              </a:cxn>
              <a:cxn ang="0">
                <a:pos x="18" y="327"/>
              </a:cxn>
              <a:cxn ang="0">
                <a:pos x="0" y="327"/>
              </a:cxn>
              <a:cxn ang="0">
                <a:pos x="0" y="280"/>
              </a:cxn>
              <a:cxn ang="0">
                <a:pos x="0" y="187"/>
              </a:cxn>
              <a:cxn ang="0">
                <a:pos x="18" y="187"/>
              </a:cxn>
              <a:cxn ang="0">
                <a:pos x="18" y="234"/>
              </a:cxn>
              <a:cxn ang="0">
                <a:pos x="0" y="234"/>
              </a:cxn>
              <a:cxn ang="0">
                <a:pos x="0" y="187"/>
              </a:cxn>
              <a:cxn ang="0">
                <a:pos x="0" y="93"/>
              </a:cxn>
              <a:cxn ang="0">
                <a:pos x="18" y="93"/>
              </a:cxn>
              <a:cxn ang="0">
                <a:pos x="18" y="140"/>
              </a:cxn>
              <a:cxn ang="0">
                <a:pos x="0" y="140"/>
              </a:cxn>
              <a:cxn ang="0">
                <a:pos x="0" y="93"/>
              </a:cxn>
              <a:cxn ang="0">
                <a:pos x="0" y="0"/>
              </a:cxn>
              <a:cxn ang="0">
                <a:pos x="18" y="0"/>
              </a:cxn>
              <a:cxn ang="0">
                <a:pos x="18" y="46"/>
              </a:cxn>
              <a:cxn ang="0">
                <a:pos x="0" y="46"/>
              </a:cxn>
              <a:cxn ang="0">
                <a:pos x="0" y="0"/>
              </a:cxn>
            </a:cxnLst>
            <a:rect l="0" t="0" r="r" b="b"/>
            <a:pathLst>
              <a:path w="18" h="327">
                <a:moveTo>
                  <a:pt x="0" y="280"/>
                </a:moveTo>
                <a:lnTo>
                  <a:pt x="18" y="280"/>
                </a:lnTo>
                <a:lnTo>
                  <a:pt x="18" y="327"/>
                </a:lnTo>
                <a:lnTo>
                  <a:pt x="0" y="327"/>
                </a:lnTo>
                <a:lnTo>
                  <a:pt x="0" y="280"/>
                </a:lnTo>
                <a:close/>
                <a:moveTo>
                  <a:pt x="0" y="187"/>
                </a:moveTo>
                <a:lnTo>
                  <a:pt x="18" y="187"/>
                </a:lnTo>
                <a:lnTo>
                  <a:pt x="18" y="234"/>
                </a:lnTo>
                <a:lnTo>
                  <a:pt x="0" y="234"/>
                </a:lnTo>
                <a:lnTo>
                  <a:pt x="0" y="187"/>
                </a:lnTo>
                <a:close/>
                <a:moveTo>
                  <a:pt x="0" y="93"/>
                </a:moveTo>
                <a:lnTo>
                  <a:pt x="18" y="93"/>
                </a:lnTo>
                <a:lnTo>
                  <a:pt x="18" y="140"/>
                </a:lnTo>
                <a:lnTo>
                  <a:pt x="0" y="140"/>
                </a:lnTo>
                <a:lnTo>
                  <a:pt x="0" y="93"/>
                </a:lnTo>
                <a:close/>
                <a:moveTo>
                  <a:pt x="0" y="0"/>
                </a:moveTo>
                <a:lnTo>
                  <a:pt x="18" y="0"/>
                </a:lnTo>
                <a:lnTo>
                  <a:pt x="18" y="46"/>
                </a:lnTo>
                <a:lnTo>
                  <a:pt x="0" y="46"/>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54" name="Rectangle 282"/>
          <p:cNvSpPr>
            <a:spLocks noChangeArrowheads="1"/>
          </p:cNvSpPr>
          <p:nvPr/>
        </p:nvSpPr>
        <p:spPr bwMode="auto">
          <a:xfrm>
            <a:off x="1624013" y="3576638"/>
            <a:ext cx="28575" cy="34925"/>
          </a:xfrm>
          <a:prstGeom prst="rect">
            <a:avLst/>
          </a:prstGeom>
          <a:solidFill>
            <a:srgbClr val="FFFFFF"/>
          </a:solid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955" name="Freeform 283"/>
          <p:cNvSpPr>
            <a:spLocks noEditPoints="1"/>
          </p:cNvSpPr>
          <p:nvPr/>
        </p:nvSpPr>
        <p:spPr bwMode="auto">
          <a:xfrm>
            <a:off x="6561138" y="2603500"/>
            <a:ext cx="1352550" cy="719137"/>
          </a:xfrm>
          <a:custGeom>
            <a:avLst/>
            <a:gdLst/>
            <a:ahLst/>
            <a:cxnLst>
              <a:cxn ang="0">
                <a:pos x="749" y="440"/>
              </a:cxn>
              <a:cxn ang="0">
                <a:pos x="691" y="453"/>
              </a:cxn>
              <a:cxn ang="0">
                <a:pos x="576" y="440"/>
              </a:cxn>
              <a:cxn ang="0">
                <a:pos x="634" y="453"/>
              </a:cxn>
              <a:cxn ang="0">
                <a:pos x="576" y="440"/>
              </a:cxn>
              <a:cxn ang="0">
                <a:pos x="519" y="440"/>
              </a:cxn>
              <a:cxn ang="0">
                <a:pos x="461" y="453"/>
              </a:cxn>
              <a:cxn ang="0">
                <a:pos x="346" y="440"/>
              </a:cxn>
              <a:cxn ang="0">
                <a:pos x="403" y="453"/>
              </a:cxn>
              <a:cxn ang="0">
                <a:pos x="346" y="440"/>
              </a:cxn>
              <a:cxn ang="0">
                <a:pos x="288" y="440"/>
              </a:cxn>
              <a:cxn ang="0">
                <a:pos x="231" y="453"/>
              </a:cxn>
              <a:cxn ang="0">
                <a:pos x="115" y="440"/>
              </a:cxn>
              <a:cxn ang="0">
                <a:pos x="173" y="453"/>
              </a:cxn>
              <a:cxn ang="0">
                <a:pos x="115" y="440"/>
              </a:cxn>
              <a:cxn ang="0">
                <a:pos x="58" y="440"/>
              </a:cxn>
              <a:cxn ang="0">
                <a:pos x="0" y="453"/>
              </a:cxn>
              <a:cxn ang="0">
                <a:pos x="835" y="431"/>
              </a:cxn>
              <a:cxn ang="0">
                <a:pos x="852" y="453"/>
              </a:cxn>
              <a:cxn ang="0">
                <a:pos x="807" y="440"/>
              </a:cxn>
              <a:cxn ang="0">
                <a:pos x="835" y="431"/>
              </a:cxn>
              <a:cxn ang="0">
                <a:pos x="852" y="345"/>
              </a:cxn>
              <a:cxn ang="0">
                <a:pos x="835" y="388"/>
              </a:cxn>
              <a:cxn ang="0">
                <a:pos x="835" y="259"/>
              </a:cxn>
              <a:cxn ang="0">
                <a:pos x="852" y="302"/>
              </a:cxn>
              <a:cxn ang="0">
                <a:pos x="835" y="259"/>
              </a:cxn>
              <a:cxn ang="0">
                <a:pos x="852" y="172"/>
              </a:cxn>
              <a:cxn ang="0">
                <a:pos x="835" y="216"/>
              </a:cxn>
              <a:cxn ang="0">
                <a:pos x="835" y="86"/>
              </a:cxn>
              <a:cxn ang="0">
                <a:pos x="852" y="129"/>
              </a:cxn>
              <a:cxn ang="0">
                <a:pos x="835" y="86"/>
              </a:cxn>
              <a:cxn ang="0">
                <a:pos x="852" y="0"/>
              </a:cxn>
              <a:cxn ang="0">
                <a:pos x="835" y="43"/>
              </a:cxn>
            </a:cxnLst>
            <a:rect l="0" t="0" r="r" b="b"/>
            <a:pathLst>
              <a:path w="852" h="453">
                <a:moveTo>
                  <a:pt x="691" y="440"/>
                </a:moveTo>
                <a:lnTo>
                  <a:pt x="749" y="440"/>
                </a:lnTo>
                <a:lnTo>
                  <a:pt x="749" y="453"/>
                </a:lnTo>
                <a:lnTo>
                  <a:pt x="691" y="453"/>
                </a:lnTo>
                <a:lnTo>
                  <a:pt x="691" y="440"/>
                </a:lnTo>
                <a:close/>
                <a:moveTo>
                  <a:pt x="576" y="440"/>
                </a:moveTo>
                <a:lnTo>
                  <a:pt x="634" y="440"/>
                </a:lnTo>
                <a:lnTo>
                  <a:pt x="634" y="453"/>
                </a:lnTo>
                <a:lnTo>
                  <a:pt x="576" y="453"/>
                </a:lnTo>
                <a:lnTo>
                  <a:pt x="576" y="440"/>
                </a:lnTo>
                <a:close/>
                <a:moveTo>
                  <a:pt x="461" y="440"/>
                </a:moveTo>
                <a:lnTo>
                  <a:pt x="519" y="440"/>
                </a:lnTo>
                <a:lnTo>
                  <a:pt x="519" y="453"/>
                </a:lnTo>
                <a:lnTo>
                  <a:pt x="461" y="453"/>
                </a:lnTo>
                <a:lnTo>
                  <a:pt x="461" y="440"/>
                </a:lnTo>
                <a:close/>
                <a:moveTo>
                  <a:pt x="346" y="440"/>
                </a:moveTo>
                <a:lnTo>
                  <a:pt x="403" y="440"/>
                </a:lnTo>
                <a:lnTo>
                  <a:pt x="403" y="453"/>
                </a:lnTo>
                <a:lnTo>
                  <a:pt x="346" y="453"/>
                </a:lnTo>
                <a:lnTo>
                  <a:pt x="346" y="440"/>
                </a:lnTo>
                <a:close/>
                <a:moveTo>
                  <a:pt x="231" y="440"/>
                </a:moveTo>
                <a:lnTo>
                  <a:pt x="288" y="440"/>
                </a:lnTo>
                <a:lnTo>
                  <a:pt x="288" y="453"/>
                </a:lnTo>
                <a:lnTo>
                  <a:pt x="231" y="453"/>
                </a:lnTo>
                <a:lnTo>
                  <a:pt x="231" y="440"/>
                </a:lnTo>
                <a:close/>
                <a:moveTo>
                  <a:pt x="115" y="440"/>
                </a:moveTo>
                <a:lnTo>
                  <a:pt x="173" y="440"/>
                </a:lnTo>
                <a:lnTo>
                  <a:pt x="173" y="453"/>
                </a:lnTo>
                <a:lnTo>
                  <a:pt x="115" y="453"/>
                </a:lnTo>
                <a:lnTo>
                  <a:pt x="115" y="440"/>
                </a:lnTo>
                <a:close/>
                <a:moveTo>
                  <a:pt x="0" y="440"/>
                </a:moveTo>
                <a:lnTo>
                  <a:pt x="58" y="440"/>
                </a:lnTo>
                <a:lnTo>
                  <a:pt x="58" y="453"/>
                </a:lnTo>
                <a:lnTo>
                  <a:pt x="0" y="453"/>
                </a:lnTo>
                <a:lnTo>
                  <a:pt x="0" y="440"/>
                </a:lnTo>
                <a:close/>
                <a:moveTo>
                  <a:pt x="835" y="431"/>
                </a:moveTo>
                <a:lnTo>
                  <a:pt x="852" y="431"/>
                </a:lnTo>
                <a:lnTo>
                  <a:pt x="852" y="453"/>
                </a:lnTo>
                <a:lnTo>
                  <a:pt x="807" y="453"/>
                </a:lnTo>
                <a:lnTo>
                  <a:pt x="807" y="440"/>
                </a:lnTo>
                <a:lnTo>
                  <a:pt x="835" y="440"/>
                </a:lnTo>
                <a:lnTo>
                  <a:pt x="835" y="431"/>
                </a:lnTo>
                <a:close/>
                <a:moveTo>
                  <a:pt x="835" y="345"/>
                </a:moveTo>
                <a:lnTo>
                  <a:pt x="852" y="345"/>
                </a:lnTo>
                <a:lnTo>
                  <a:pt x="852" y="388"/>
                </a:lnTo>
                <a:lnTo>
                  <a:pt x="835" y="388"/>
                </a:lnTo>
                <a:lnTo>
                  <a:pt x="835" y="345"/>
                </a:lnTo>
                <a:close/>
                <a:moveTo>
                  <a:pt x="835" y="259"/>
                </a:moveTo>
                <a:lnTo>
                  <a:pt x="852" y="259"/>
                </a:lnTo>
                <a:lnTo>
                  <a:pt x="852" y="302"/>
                </a:lnTo>
                <a:lnTo>
                  <a:pt x="835" y="302"/>
                </a:lnTo>
                <a:lnTo>
                  <a:pt x="835" y="259"/>
                </a:lnTo>
                <a:close/>
                <a:moveTo>
                  <a:pt x="835" y="172"/>
                </a:moveTo>
                <a:lnTo>
                  <a:pt x="852" y="172"/>
                </a:lnTo>
                <a:lnTo>
                  <a:pt x="852" y="216"/>
                </a:lnTo>
                <a:lnTo>
                  <a:pt x="835" y="216"/>
                </a:lnTo>
                <a:lnTo>
                  <a:pt x="835" y="172"/>
                </a:lnTo>
                <a:close/>
                <a:moveTo>
                  <a:pt x="835" y="86"/>
                </a:moveTo>
                <a:lnTo>
                  <a:pt x="852" y="86"/>
                </a:lnTo>
                <a:lnTo>
                  <a:pt x="852" y="129"/>
                </a:lnTo>
                <a:lnTo>
                  <a:pt x="835" y="129"/>
                </a:lnTo>
                <a:lnTo>
                  <a:pt x="835" y="86"/>
                </a:lnTo>
                <a:close/>
                <a:moveTo>
                  <a:pt x="835" y="0"/>
                </a:moveTo>
                <a:lnTo>
                  <a:pt x="852" y="0"/>
                </a:lnTo>
                <a:lnTo>
                  <a:pt x="852" y="43"/>
                </a:lnTo>
                <a:lnTo>
                  <a:pt x="835" y="43"/>
                </a:lnTo>
                <a:lnTo>
                  <a:pt x="835"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56" name="Freeform 284"/>
          <p:cNvSpPr>
            <a:spLocks noEditPoints="1"/>
          </p:cNvSpPr>
          <p:nvPr/>
        </p:nvSpPr>
        <p:spPr bwMode="auto">
          <a:xfrm>
            <a:off x="6783388" y="1243013"/>
            <a:ext cx="687388" cy="942975"/>
          </a:xfrm>
          <a:custGeom>
            <a:avLst/>
            <a:gdLst/>
            <a:ahLst/>
            <a:cxnLst>
              <a:cxn ang="0">
                <a:pos x="375" y="581"/>
              </a:cxn>
              <a:cxn ang="0">
                <a:pos x="433" y="581"/>
              </a:cxn>
              <a:cxn ang="0">
                <a:pos x="433" y="594"/>
              </a:cxn>
              <a:cxn ang="0">
                <a:pos x="375" y="594"/>
              </a:cxn>
              <a:cxn ang="0">
                <a:pos x="375" y="581"/>
              </a:cxn>
              <a:cxn ang="0">
                <a:pos x="260" y="581"/>
              </a:cxn>
              <a:cxn ang="0">
                <a:pos x="318" y="581"/>
              </a:cxn>
              <a:cxn ang="0">
                <a:pos x="318" y="594"/>
              </a:cxn>
              <a:cxn ang="0">
                <a:pos x="260" y="594"/>
              </a:cxn>
              <a:cxn ang="0">
                <a:pos x="260" y="581"/>
              </a:cxn>
              <a:cxn ang="0">
                <a:pos x="145" y="581"/>
              </a:cxn>
              <a:cxn ang="0">
                <a:pos x="202" y="581"/>
              </a:cxn>
              <a:cxn ang="0">
                <a:pos x="202" y="594"/>
              </a:cxn>
              <a:cxn ang="0">
                <a:pos x="145" y="594"/>
              </a:cxn>
              <a:cxn ang="0">
                <a:pos x="145" y="581"/>
              </a:cxn>
              <a:cxn ang="0">
                <a:pos x="29" y="581"/>
              </a:cxn>
              <a:cxn ang="0">
                <a:pos x="87" y="581"/>
              </a:cxn>
              <a:cxn ang="0">
                <a:pos x="87" y="594"/>
              </a:cxn>
              <a:cxn ang="0">
                <a:pos x="29" y="594"/>
              </a:cxn>
              <a:cxn ang="0">
                <a:pos x="29" y="581"/>
              </a:cxn>
              <a:cxn ang="0">
                <a:pos x="0" y="517"/>
              </a:cxn>
              <a:cxn ang="0">
                <a:pos x="17" y="517"/>
              </a:cxn>
              <a:cxn ang="0">
                <a:pos x="17" y="560"/>
              </a:cxn>
              <a:cxn ang="0">
                <a:pos x="0" y="560"/>
              </a:cxn>
              <a:cxn ang="0">
                <a:pos x="0" y="517"/>
              </a:cxn>
              <a:cxn ang="0">
                <a:pos x="0" y="431"/>
              </a:cxn>
              <a:cxn ang="0">
                <a:pos x="17" y="431"/>
              </a:cxn>
              <a:cxn ang="0">
                <a:pos x="17" y="474"/>
              </a:cxn>
              <a:cxn ang="0">
                <a:pos x="0" y="474"/>
              </a:cxn>
              <a:cxn ang="0">
                <a:pos x="0" y="431"/>
              </a:cxn>
              <a:cxn ang="0">
                <a:pos x="0" y="345"/>
              </a:cxn>
              <a:cxn ang="0">
                <a:pos x="17" y="345"/>
              </a:cxn>
              <a:cxn ang="0">
                <a:pos x="17" y="388"/>
              </a:cxn>
              <a:cxn ang="0">
                <a:pos x="0" y="388"/>
              </a:cxn>
              <a:cxn ang="0">
                <a:pos x="0" y="345"/>
              </a:cxn>
              <a:cxn ang="0">
                <a:pos x="0" y="258"/>
              </a:cxn>
              <a:cxn ang="0">
                <a:pos x="17" y="258"/>
              </a:cxn>
              <a:cxn ang="0">
                <a:pos x="17" y="302"/>
              </a:cxn>
              <a:cxn ang="0">
                <a:pos x="0" y="302"/>
              </a:cxn>
              <a:cxn ang="0">
                <a:pos x="0" y="258"/>
              </a:cxn>
              <a:cxn ang="0">
                <a:pos x="0" y="172"/>
              </a:cxn>
              <a:cxn ang="0">
                <a:pos x="17" y="172"/>
              </a:cxn>
              <a:cxn ang="0">
                <a:pos x="17" y="215"/>
              </a:cxn>
              <a:cxn ang="0">
                <a:pos x="0" y="215"/>
              </a:cxn>
              <a:cxn ang="0">
                <a:pos x="0" y="172"/>
              </a:cxn>
              <a:cxn ang="0">
                <a:pos x="0" y="86"/>
              </a:cxn>
              <a:cxn ang="0">
                <a:pos x="17" y="86"/>
              </a:cxn>
              <a:cxn ang="0">
                <a:pos x="17" y="129"/>
              </a:cxn>
              <a:cxn ang="0">
                <a:pos x="0" y="129"/>
              </a:cxn>
              <a:cxn ang="0">
                <a:pos x="0" y="86"/>
              </a:cxn>
              <a:cxn ang="0">
                <a:pos x="0" y="0"/>
              </a:cxn>
              <a:cxn ang="0">
                <a:pos x="17" y="0"/>
              </a:cxn>
              <a:cxn ang="0">
                <a:pos x="17" y="43"/>
              </a:cxn>
              <a:cxn ang="0">
                <a:pos x="0" y="43"/>
              </a:cxn>
              <a:cxn ang="0">
                <a:pos x="0" y="0"/>
              </a:cxn>
            </a:cxnLst>
            <a:rect l="0" t="0" r="r" b="b"/>
            <a:pathLst>
              <a:path w="433" h="594">
                <a:moveTo>
                  <a:pt x="375" y="581"/>
                </a:moveTo>
                <a:lnTo>
                  <a:pt x="433" y="581"/>
                </a:lnTo>
                <a:lnTo>
                  <a:pt x="433" y="594"/>
                </a:lnTo>
                <a:lnTo>
                  <a:pt x="375" y="594"/>
                </a:lnTo>
                <a:lnTo>
                  <a:pt x="375" y="581"/>
                </a:lnTo>
                <a:close/>
                <a:moveTo>
                  <a:pt x="260" y="581"/>
                </a:moveTo>
                <a:lnTo>
                  <a:pt x="318" y="581"/>
                </a:lnTo>
                <a:lnTo>
                  <a:pt x="318" y="594"/>
                </a:lnTo>
                <a:lnTo>
                  <a:pt x="260" y="594"/>
                </a:lnTo>
                <a:lnTo>
                  <a:pt x="260" y="581"/>
                </a:lnTo>
                <a:close/>
                <a:moveTo>
                  <a:pt x="145" y="581"/>
                </a:moveTo>
                <a:lnTo>
                  <a:pt x="202" y="581"/>
                </a:lnTo>
                <a:lnTo>
                  <a:pt x="202" y="594"/>
                </a:lnTo>
                <a:lnTo>
                  <a:pt x="145" y="594"/>
                </a:lnTo>
                <a:lnTo>
                  <a:pt x="145" y="581"/>
                </a:lnTo>
                <a:close/>
                <a:moveTo>
                  <a:pt x="29" y="581"/>
                </a:moveTo>
                <a:lnTo>
                  <a:pt x="87" y="581"/>
                </a:lnTo>
                <a:lnTo>
                  <a:pt x="87" y="594"/>
                </a:lnTo>
                <a:lnTo>
                  <a:pt x="29" y="594"/>
                </a:lnTo>
                <a:lnTo>
                  <a:pt x="29" y="581"/>
                </a:lnTo>
                <a:close/>
                <a:moveTo>
                  <a:pt x="0" y="517"/>
                </a:moveTo>
                <a:lnTo>
                  <a:pt x="17" y="517"/>
                </a:lnTo>
                <a:lnTo>
                  <a:pt x="17" y="560"/>
                </a:lnTo>
                <a:lnTo>
                  <a:pt x="0" y="560"/>
                </a:lnTo>
                <a:lnTo>
                  <a:pt x="0" y="517"/>
                </a:lnTo>
                <a:close/>
                <a:moveTo>
                  <a:pt x="0" y="431"/>
                </a:moveTo>
                <a:lnTo>
                  <a:pt x="17" y="431"/>
                </a:lnTo>
                <a:lnTo>
                  <a:pt x="17" y="474"/>
                </a:lnTo>
                <a:lnTo>
                  <a:pt x="0" y="474"/>
                </a:lnTo>
                <a:lnTo>
                  <a:pt x="0" y="431"/>
                </a:lnTo>
                <a:close/>
                <a:moveTo>
                  <a:pt x="0" y="345"/>
                </a:moveTo>
                <a:lnTo>
                  <a:pt x="17" y="345"/>
                </a:lnTo>
                <a:lnTo>
                  <a:pt x="17" y="388"/>
                </a:lnTo>
                <a:lnTo>
                  <a:pt x="0" y="388"/>
                </a:lnTo>
                <a:lnTo>
                  <a:pt x="0" y="345"/>
                </a:lnTo>
                <a:close/>
                <a:moveTo>
                  <a:pt x="0" y="258"/>
                </a:moveTo>
                <a:lnTo>
                  <a:pt x="17" y="258"/>
                </a:lnTo>
                <a:lnTo>
                  <a:pt x="17" y="302"/>
                </a:lnTo>
                <a:lnTo>
                  <a:pt x="0" y="302"/>
                </a:lnTo>
                <a:lnTo>
                  <a:pt x="0" y="258"/>
                </a:lnTo>
                <a:close/>
                <a:moveTo>
                  <a:pt x="0" y="172"/>
                </a:moveTo>
                <a:lnTo>
                  <a:pt x="17" y="172"/>
                </a:lnTo>
                <a:lnTo>
                  <a:pt x="17" y="215"/>
                </a:lnTo>
                <a:lnTo>
                  <a:pt x="0" y="215"/>
                </a:lnTo>
                <a:lnTo>
                  <a:pt x="0" y="172"/>
                </a:lnTo>
                <a:close/>
                <a:moveTo>
                  <a:pt x="0" y="86"/>
                </a:moveTo>
                <a:lnTo>
                  <a:pt x="17" y="86"/>
                </a:lnTo>
                <a:lnTo>
                  <a:pt x="17" y="129"/>
                </a:lnTo>
                <a:lnTo>
                  <a:pt x="0" y="129"/>
                </a:lnTo>
                <a:lnTo>
                  <a:pt x="0" y="86"/>
                </a:lnTo>
                <a:close/>
                <a:moveTo>
                  <a:pt x="0" y="0"/>
                </a:moveTo>
                <a:lnTo>
                  <a:pt x="17" y="0"/>
                </a:lnTo>
                <a:lnTo>
                  <a:pt x="17" y="43"/>
                </a:lnTo>
                <a:lnTo>
                  <a:pt x="0" y="43"/>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957" name="Freeform 285"/>
          <p:cNvSpPr>
            <a:spLocks noEditPoints="1"/>
          </p:cNvSpPr>
          <p:nvPr/>
        </p:nvSpPr>
        <p:spPr bwMode="auto">
          <a:xfrm>
            <a:off x="1522413" y="1087438"/>
            <a:ext cx="1468438" cy="482600"/>
          </a:xfrm>
          <a:custGeom>
            <a:avLst/>
            <a:gdLst/>
            <a:ahLst/>
            <a:cxnLst>
              <a:cxn ang="0">
                <a:pos x="878" y="291"/>
              </a:cxn>
              <a:cxn ang="0">
                <a:pos x="925" y="291"/>
              </a:cxn>
              <a:cxn ang="0">
                <a:pos x="925" y="304"/>
              </a:cxn>
              <a:cxn ang="0">
                <a:pos x="878" y="304"/>
              </a:cxn>
              <a:cxn ang="0">
                <a:pos x="878" y="291"/>
              </a:cxn>
              <a:cxn ang="0">
                <a:pos x="763" y="291"/>
              </a:cxn>
              <a:cxn ang="0">
                <a:pos x="820" y="291"/>
              </a:cxn>
              <a:cxn ang="0">
                <a:pos x="820" y="304"/>
              </a:cxn>
              <a:cxn ang="0">
                <a:pos x="763" y="304"/>
              </a:cxn>
              <a:cxn ang="0">
                <a:pos x="763" y="291"/>
              </a:cxn>
              <a:cxn ang="0">
                <a:pos x="647" y="291"/>
              </a:cxn>
              <a:cxn ang="0">
                <a:pos x="705" y="291"/>
              </a:cxn>
              <a:cxn ang="0">
                <a:pos x="705" y="304"/>
              </a:cxn>
              <a:cxn ang="0">
                <a:pos x="647" y="304"/>
              </a:cxn>
              <a:cxn ang="0">
                <a:pos x="647" y="291"/>
              </a:cxn>
              <a:cxn ang="0">
                <a:pos x="532" y="291"/>
              </a:cxn>
              <a:cxn ang="0">
                <a:pos x="590" y="291"/>
              </a:cxn>
              <a:cxn ang="0">
                <a:pos x="590" y="304"/>
              </a:cxn>
              <a:cxn ang="0">
                <a:pos x="532" y="304"/>
              </a:cxn>
              <a:cxn ang="0">
                <a:pos x="532" y="291"/>
              </a:cxn>
              <a:cxn ang="0">
                <a:pos x="417" y="291"/>
              </a:cxn>
              <a:cxn ang="0">
                <a:pos x="475" y="291"/>
              </a:cxn>
              <a:cxn ang="0">
                <a:pos x="475" y="304"/>
              </a:cxn>
              <a:cxn ang="0">
                <a:pos x="417" y="304"/>
              </a:cxn>
              <a:cxn ang="0">
                <a:pos x="417" y="291"/>
              </a:cxn>
              <a:cxn ang="0">
                <a:pos x="302" y="291"/>
              </a:cxn>
              <a:cxn ang="0">
                <a:pos x="359" y="291"/>
              </a:cxn>
              <a:cxn ang="0">
                <a:pos x="359" y="304"/>
              </a:cxn>
              <a:cxn ang="0">
                <a:pos x="302" y="304"/>
              </a:cxn>
              <a:cxn ang="0">
                <a:pos x="302" y="291"/>
              </a:cxn>
              <a:cxn ang="0">
                <a:pos x="186" y="291"/>
              </a:cxn>
              <a:cxn ang="0">
                <a:pos x="244" y="291"/>
              </a:cxn>
              <a:cxn ang="0">
                <a:pos x="244" y="304"/>
              </a:cxn>
              <a:cxn ang="0">
                <a:pos x="186" y="304"/>
              </a:cxn>
              <a:cxn ang="0">
                <a:pos x="186" y="291"/>
              </a:cxn>
              <a:cxn ang="0">
                <a:pos x="71" y="291"/>
              </a:cxn>
              <a:cxn ang="0">
                <a:pos x="129" y="291"/>
              </a:cxn>
              <a:cxn ang="0">
                <a:pos x="129" y="304"/>
              </a:cxn>
              <a:cxn ang="0">
                <a:pos x="71" y="304"/>
              </a:cxn>
              <a:cxn ang="0">
                <a:pos x="71" y="291"/>
              </a:cxn>
              <a:cxn ang="0">
                <a:pos x="0" y="258"/>
              </a:cxn>
              <a:cxn ang="0">
                <a:pos x="17" y="258"/>
              </a:cxn>
              <a:cxn ang="0">
                <a:pos x="17" y="298"/>
              </a:cxn>
              <a:cxn ang="0">
                <a:pos x="14" y="298"/>
              </a:cxn>
              <a:cxn ang="0">
                <a:pos x="14" y="304"/>
              </a:cxn>
              <a:cxn ang="0">
                <a:pos x="0" y="304"/>
              </a:cxn>
              <a:cxn ang="0">
                <a:pos x="0" y="258"/>
              </a:cxn>
              <a:cxn ang="0">
                <a:pos x="0" y="172"/>
              </a:cxn>
              <a:cxn ang="0">
                <a:pos x="17" y="172"/>
              </a:cxn>
              <a:cxn ang="0">
                <a:pos x="17" y="215"/>
              </a:cxn>
              <a:cxn ang="0">
                <a:pos x="0" y="215"/>
              </a:cxn>
              <a:cxn ang="0">
                <a:pos x="0" y="172"/>
              </a:cxn>
              <a:cxn ang="0">
                <a:pos x="0" y="86"/>
              </a:cxn>
              <a:cxn ang="0">
                <a:pos x="17" y="86"/>
              </a:cxn>
              <a:cxn ang="0">
                <a:pos x="17" y="129"/>
              </a:cxn>
              <a:cxn ang="0">
                <a:pos x="0" y="129"/>
              </a:cxn>
              <a:cxn ang="0">
                <a:pos x="0" y="86"/>
              </a:cxn>
              <a:cxn ang="0">
                <a:pos x="0" y="0"/>
              </a:cxn>
              <a:cxn ang="0">
                <a:pos x="17" y="0"/>
              </a:cxn>
              <a:cxn ang="0">
                <a:pos x="17" y="43"/>
              </a:cxn>
              <a:cxn ang="0">
                <a:pos x="0" y="43"/>
              </a:cxn>
              <a:cxn ang="0">
                <a:pos x="0" y="0"/>
              </a:cxn>
            </a:cxnLst>
            <a:rect l="0" t="0" r="r" b="b"/>
            <a:pathLst>
              <a:path w="925" h="304">
                <a:moveTo>
                  <a:pt x="878" y="291"/>
                </a:moveTo>
                <a:lnTo>
                  <a:pt x="925" y="291"/>
                </a:lnTo>
                <a:lnTo>
                  <a:pt x="925" y="304"/>
                </a:lnTo>
                <a:lnTo>
                  <a:pt x="878" y="304"/>
                </a:lnTo>
                <a:lnTo>
                  <a:pt x="878" y="291"/>
                </a:lnTo>
                <a:close/>
                <a:moveTo>
                  <a:pt x="763" y="291"/>
                </a:moveTo>
                <a:lnTo>
                  <a:pt x="820" y="291"/>
                </a:lnTo>
                <a:lnTo>
                  <a:pt x="820" y="304"/>
                </a:lnTo>
                <a:lnTo>
                  <a:pt x="763" y="304"/>
                </a:lnTo>
                <a:lnTo>
                  <a:pt x="763" y="291"/>
                </a:lnTo>
                <a:close/>
                <a:moveTo>
                  <a:pt x="647" y="291"/>
                </a:moveTo>
                <a:lnTo>
                  <a:pt x="705" y="291"/>
                </a:lnTo>
                <a:lnTo>
                  <a:pt x="705" y="304"/>
                </a:lnTo>
                <a:lnTo>
                  <a:pt x="647" y="304"/>
                </a:lnTo>
                <a:lnTo>
                  <a:pt x="647" y="291"/>
                </a:lnTo>
                <a:close/>
                <a:moveTo>
                  <a:pt x="532" y="291"/>
                </a:moveTo>
                <a:lnTo>
                  <a:pt x="590" y="291"/>
                </a:lnTo>
                <a:lnTo>
                  <a:pt x="590" y="304"/>
                </a:lnTo>
                <a:lnTo>
                  <a:pt x="532" y="304"/>
                </a:lnTo>
                <a:lnTo>
                  <a:pt x="532" y="291"/>
                </a:lnTo>
                <a:close/>
                <a:moveTo>
                  <a:pt x="417" y="291"/>
                </a:moveTo>
                <a:lnTo>
                  <a:pt x="475" y="291"/>
                </a:lnTo>
                <a:lnTo>
                  <a:pt x="475" y="304"/>
                </a:lnTo>
                <a:lnTo>
                  <a:pt x="417" y="304"/>
                </a:lnTo>
                <a:lnTo>
                  <a:pt x="417" y="291"/>
                </a:lnTo>
                <a:close/>
                <a:moveTo>
                  <a:pt x="302" y="291"/>
                </a:moveTo>
                <a:lnTo>
                  <a:pt x="359" y="291"/>
                </a:lnTo>
                <a:lnTo>
                  <a:pt x="359" y="304"/>
                </a:lnTo>
                <a:lnTo>
                  <a:pt x="302" y="304"/>
                </a:lnTo>
                <a:lnTo>
                  <a:pt x="302" y="291"/>
                </a:lnTo>
                <a:close/>
                <a:moveTo>
                  <a:pt x="186" y="291"/>
                </a:moveTo>
                <a:lnTo>
                  <a:pt x="244" y="291"/>
                </a:lnTo>
                <a:lnTo>
                  <a:pt x="244" y="304"/>
                </a:lnTo>
                <a:lnTo>
                  <a:pt x="186" y="304"/>
                </a:lnTo>
                <a:lnTo>
                  <a:pt x="186" y="291"/>
                </a:lnTo>
                <a:close/>
                <a:moveTo>
                  <a:pt x="71" y="291"/>
                </a:moveTo>
                <a:lnTo>
                  <a:pt x="129" y="291"/>
                </a:lnTo>
                <a:lnTo>
                  <a:pt x="129" y="304"/>
                </a:lnTo>
                <a:lnTo>
                  <a:pt x="71" y="304"/>
                </a:lnTo>
                <a:lnTo>
                  <a:pt x="71" y="291"/>
                </a:lnTo>
                <a:close/>
                <a:moveTo>
                  <a:pt x="0" y="258"/>
                </a:moveTo>
                <a:lnTo>
                  <a:pt x="17" y="258"/>
                </a:lnTo>
                <a:lnTo>
                  <a:pt x="17" y="298"/>
                </a:lnTo>
                <a:lnTo>
                  <a:pt x="14" y="298"/>
                </a:lnTo>
                <a:lnTo>
                  <a:pt x="14" y="304"/>
                </a:lnTo>
                <a:lnTo>
                  <a:pt x="0" y="304"/>
                </a:lnTo>
                <a:lnTo>
                  <a:pt x="0" y="258"/>
                </a:lnTo>
                <a:close/>
                <a:moveTo>
                  <a:pt x="0" y="172"/>
                </a:moveTo>
                <a:lnTo>
                  <a:pt x="17" y="172"/>
                </a:lnTo>
                <a:lnTo>
                  <a:pt x="17" y="215"/>
                </a:lnTo>
                <a:lnTo>
                  <a:pt x="0" y="215"/>
                </a:lnTo>
                <a:lnTo>
                  <a:pt x="0" y="172"/>
                </a:lnTo>
                <a:close/>
                <a:moveTo>
                  <a:pt x="0" y="86"/>
                </a:moveTo>
                <a:lnTo>
                  <a:pt x="17" y="86"/>
                </a:lnTo>
                <a:lnTo>
                  <a:pt x="17" y="129"/>
                </a:lnTo>
                <a:lnTo>
                  <a:pt x="0" y="129"/>
                </a:lnTo>
                <a:lnTo>
                  <a:pt x="0" y="86"/>
                </a:lnTo>
                <a:close/>
                <a:moveTo>
                  <a:pt x="0" y="0"/>
                </a:moveTo>
                <a:lnTo>
                  <a:pt x="17" y="0"/>
                </a:lnTo>
                <a:lnTo>
                  <a:pt x="17" y="43"/>
                </a:lnTo>
                <a:lnTo>
                  <a:pt x="0" y="43"/>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847"/>
                                        </p:tgtEl>
                                        <p:attrNameLst>
                                          <p:attrName>style.visibility</p:attrName>
                                        </p:attrNameLst>
                                      </p:cBhvr>
                                      <p:to>
                                        <p:strVal val="visible"/>
                                      </p:to>
                                    </p:set>
                                    <p:animEffect transition="in" filter="wipe(left)">
                                      <p:cBhvr>
                                        <p:cTn id="7" dur="500"/>
                                        <p:tgtEl>
                                          <p:spTgt spid="2884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848"/>
                                        </p:tgtEl>
                                        <p:attrNameLst>
                                          <p:attrName>style.visibility</p:attrName>
                                        </p:attrNameLst>
                                      </p:cBhvr>
                                      <p:to>
                                        <p:strVal val="visible"/>
                                      </p:to>
                                    </p:set>
                                    <p:animEffect transition="in" filter="wipe(left)">
                                      <p:cBhvr>
                                        <p:cTn id="11" dur="500"/>
                                        <p:tgtEl>
                                          <p:spTgt spid="2884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8849"/>
                                        </p:tgtEl>
                                        <p:attrNameLst>
                                          <p:attrName>style.visibility</p:attrName>
                                        </p:attrNameLst>
                                      </p:cBhvr>
                                      <p:to>
                                        <p:strVal val="visible"/>
                                      </p:to>
                                    </p:set>
                                    <p:animEffect transition="in" filter="wipe(left)">
                                      <p:cBhvr>
                                        <p:cTn id="15" dur="500"/>
                                        <p:tgtEl>
                                          <p:spTgt spid="2884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850"/>
                                        </p:tgtEl>
                                        <p:attrNameLst>
                                          <p:attrName>style.visibility</p:attrName>
                                        </p:attrNameLst>
                                      </p:cBhvr>
                                      <p:to>
                                        <p:strVal val="visible"/>
                                      </p:to>
                                    </p:set>
                                    <p:animEffect transition="in" filter="wipe(left)">
                                      <p:cBhvr>
                                        <p:cTn id="19" dur="500"/>
                                        <p:tgtEl>
                                          <p:spTgt spid="2885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8851"/>
                                        </p:tgtEl>
                                        <p:attrNameLst>
                                          <p:attrName>style.visibility</p:attrName>
                                        </p:attrNameLst>
                                      </p:cBhvr>
                                      <p:to>
                                        <p:strVal val="visible"/>
                                      </p:to>
                                    </p:set>
                                    <p:animEffect transition="in" filter="wipe(left)">
                                      <p:cBhvr>
                                        <p:cTn id="23" dur="500"/>
                                        <p:tgtEl>
                                          <p:spTgt spid="28851"/>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8852"/>
                                        </p:tgtEl>
                                        <p:attrNameLst>
                                          <p:attrName>style.visibility</p:attrName>
                                        </p:attrNameLst>
                                      </p:cBhvr>
                                      <p:to>
                                        <p:strVal val="visible"/>
                                      </p:to>
                                    </p:set>
                                    <p:animEffect transition="in" filter="wipe(left)">
                                      <p:cBhvr>
                                        <p:cTn id="27" dur="500"/>
                                        <p:tgtEl>
                                          <p:spTgt spid="28852"/>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8853"/>
                                        </p:tgtEl>
                                        <p:attrNameLst>
                                          <p:attrName>style.visibility</p:attrName>
                                        </p:attrNameLst>
                                      </p:cBhvr>
                                      <p:to>
                                        <p:strVal val="visible"/>
                                      </p:to>
                                    </p:set>
                                    <p:animEffect transition="in" filter="wipe(left)">
                                      <p:cBhvr>
                                        <p:cTn id="31" dur="500"/>
                                        <p:tgtEl>
                                          <p:spTgt spid="2885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854"/>
                                        </p:tgtEl>
                                        <p:attrNameLst>
                                          <p:attrName>style.visibility</p:attrName>
                                        </p:attrNameLst>
                                      </p:cBhvr>
                                      <p:to>
                                        <p:strVal val="visible"/>
                                      </p:to>
                                    </p:set>
                                    <p:animEffect transition="in" filter="wipe(left)">
                                      <p:cBhvr>
                                        <p:cTn id="35" dur="500"/>
                                        <p:tgtEl>
                                          <p:spTgt spid="28854"/>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8855"/>
                                        </p:tgtEl>
                                        <p:attrNameLst>
                                          <p:attrName>style.visibility</p:attrName>
                                        </p:attrNameLst>
                                      </p:cBhvr>
                                      <p:to>
                                        <p:strVal val="visible"/>
                                      </p:to>
                                    </p:set>
                                    <p:animEffect transition="in" filter="wipe(left)">
                                      <p:cBhvr>
                                        <p:cTn id="39" dur="500"/>
                                        <p:tgtEl>
                                          <p:spTgt spid="2885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8856"/>
                                        </p:tgtEl>
                                        <p:attrNameLst>
                                          <p:attrName>style.visibility</p:attrName>
                                        </p:attrNameLst>
                                      </p:cBhvr>
                                      <p:to>
                                        <p:strVal val="visible"/>
                                      </p:to>
                                    </p:set>
                                    <p:animEffect transition="in" filter="wipe(left)">
                                      <p:cBhvr>
                                        <p:cTn id="43" dur="500"/>
                                        <p:tgtEl>
                                          <p:spTgt spid="2885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8857"/>
                                        </p:tgtEl>
                                        <p:attrNameLst>
                                          <p:attrName>style.visibility</p:attrName>
                                        </p:attrNameLst>
                                      </p:cBhvr>
                                      <p:to>
                                        <p:strVal val="visible"/>
                                      </p:to>
                                    </p:set>
                                    <p:animEffect transition="in" filter="wipe(left)">
                                      <p:cBhvr>
                                        <p:cTn id="47" dur="500"/>
                                        <p:tgtEl>
                                          <p:spTgt spid="28857"/>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8858"/>
                                        </p:tgtEl>
                                        <p:attrNameLst>
                                          <p:attrName>style.visibility</p:attrName>
                                        </p:attrNameLst>
                                      </p:cBhvr>
                                      <p:to>
                                        <p:strVal val="visible"/>
                                      </p:to>
                                    </p:set>
                                    <p:animEffect transition="in" filter="wipe(left)">
                                      <p:cBhvr>
                                        <p:cTn id="51" dur="500"/>
                                        <p:tgtEl>
                                          <p:spTgt spid="28858"/>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8859"/>
                                        </p:tgtEl>
                                        <p:attrNameLst>
                                          <p:attrName>style.visibility</p:attrName>
                                        </p:attrNameLst>
                                      </p:cBhvr>
                                      <p:to>
                                        <p:strVal val="visible"/>
                                      </p:to>
                                    </p:set>
                                    <p:animEffect transition="in" filter="wipe(left)">
                                      <p:cBhvr>
                                        <p:cTn id="55" dur="500"/>
                                        <p:tgtEl>
                                          <p:spTgt spid="28859"/>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28860"/>
                                        </p:tgtEl>
                                        <p:attrNameLst>
                                          <p:attrName>style.visibility</p:attrName>
                                        </p:attrNameLst>
                                      </p:cBhvr>
                                      <p:to>
                                        <p:strVal val="visible"/>
                                      </p:to>
                                    </p:set>
                                    <p:animEffect transition="in" filter="wipe(left)">
                                      <p:cBhvr>
                                        <p:cTn id="59" dur="500"/>
                                        <p:tgtEl>
                                          <p:spTgt spid="28860"/>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28861"/>
                                        </p:tgtEl>
                                        <p:attrNameLst>
                                          <p:attrName>style.visibility</p:attrName>
                                        </p:attrNameLst>
                                      </p:cBhvr>
                                      <p:to>
                                        <p:strVal val="visible"/>
                                      </p:to>
                                    </p:set>
                                    <p:animEffect transition="in" filter="wipe(left)">
                                      <p:cBhvr>
                                        <p:cTn id="63" dur="500"/>
                                        <p:tgtEl>
                                          <p:spTgt spid="28861"/>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28862"/>
                                        </p:tgtEl>
                                        <p:attrNameLst>
                                          <p:attrName>style.visibility</p:attrName>
                                        </p:attrNameLst>
                                      </p:cBhvr>
                                      <p:to>
                                        <p:strVal val="visible"/>
                                      </p:to>
                                    </p:set>
                                    <p:animEffect transition="in" filter="wipe(left)">
                                      <p:cBhvr>
                                        <p:cTn id="67" dur="500"/>
                                        <p:tgtEl>
                                          <p:spTgt spid="28862"/>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28863"/>
                                        </p:tgtEl>
                                        <p:attrNameLst>
                                          <p:attrName>style.visibility</p:attrName>
                                        </p:attrNameLst>
                                      </p:cBhvr>
                                      <p:to>
                                        <p:strVal val="visible"/>
                                      </p:to>
                                    </p:set>
                                    <p:animEffect transition="in" filter="wipe(left)">
                                      <p:cBhvr>
                                        <p:cTn id="71" dur="500"/>
                                        <p:tgtEl>
                                          <p:spTgt spid="28863"/>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28864"/>
                                        </p:tgtEl>
                                        <p:attrNameLst>
                                          <p:attrName>style.visibility</p:attrName>
                                        </p:attrNameLst>
                                      </p:cBhvr>
                                      <p:to>
                                        <p:strVal val="visible"/>
                                      </p:to>
                                    </p:set>
                                    <p:animEffect transition="in" filter="wipe(left)">
                                      <p:cBhvr>
                                        <p:cTn id="75" dur="500"/>
                                        <p:tgtEl>
                                          <p:spTgt spid="28864"/>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28865"/>
                                        </p:tgtEl>
                                        <p:attrNameLst>
                                          <p:attrName>style.visibility</p:attrName>
                                        </p:attrNameLst>
                                      </p:cBhvr>
                                      <p:to>
                                        <p:strVal val="visible"/>
                                      </p:to>
                                    </p:set>
                                    <p:animEffect transition="in" filter="wipe(left)">
                                      <p:cBhvr>
                                        <p:cTn id="79" dur="500"/>
                                        <p:tgtEl>
                                          <p:spTgt spid="28865"/>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28866"/>
                                        </p:tgtEl>
                                        <p:attrNameLst>
                                          <p:attrName>style.visibility</p:attrName>
                                        </p:attrNameLst>
                                      </p:cBhvr>
                                      <p:to>
                                        <p:strVal val="visible"/>
                                      </p:to>
                                    </p:set>
                                    <p:animEffect transition="in" filter="wipe(left)">
                                      <p:cBhvr>
                                        <p:cTn id="83" dur="500"/>
                                        <p:tgtEl>
                                          <p:spTgt spid="28866"/>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28867"/>
                                        </p:tgtEl>
                                        <p:attrNameLst>
                                          <p:attrName>style.visibility</p:attrName>
                                        </p:attrNameLst>
                                      </p:cBhvr>
                                      <p:to>
                                        <p:strVal val="visible"/>
                                      </p:to>
                                    </p:set>
                                    <p:animEffect transition="in" filter="wipe(left)">
                                      <p:cBhvr>
                                        <p:cTn id="87" dur="500"/>
                                        <p:tgtEl>
                                          <p:spTgt spid="28867"/>
                                        </p:tgtEl>
                                      </p:cBhvr>
                                    </p:animEffect>
                                  </p:childTnLst>
                                </p:cTn>
                              </p:par>
                            </p:childTnLst>
                          </p:cTn>
                        </p:par>
                        <p:par>
                          <p:cTn id="88" fill="hold">
                            <p:stCondLst>
                              <p:cond delay="10500"/>
                            </p:stCondLst>
                            <p:childTnLst>
                              <p:par>
                                <p:cTn id="89" presetID="22" presetClass="entr" presetSubtype="8" fill="hold" grpId="0" nodeType="afterEffect">
                                  <p:stCondLst>
                                    <p:cond delay="0"/>
                                  </p:stCondLst>
                                  <p:childTnLst>
                                    <p:set>
                                      <p:cBhvr>
                                        <p:cTn id="90" dur="1" fill="hold">
                                          <p:stCondLst>
                                            <p:cond delay="0"/>
                                          </p:stCondLst>
                                        </p:cTn>
                                        <p:tgtEl>
                                          <p:spTgt spid="28868"/>
                                        </p:tgtEl>
                                        <p:attrNameLst>
                                          <p:attrName>style.visibility</p:attrName>
                                        </p:attrNameLst>
                                      </p:cBhvr>
                                      <p:to>
                                        <p:strVal val="visible"/>
                                      </p:to>
                                    </p:set>
                                    <p:animEffect transition="in" filter="wipe(left)">
                                      <p:cBhvr>
                                        <p:cTn id="91" dur="500"/>
                                        <p:tgtEl>
                                          <p:spTgt spid="28868"/>
                                        </p:tgtEl>
                                      </p:cBhvr>
                                    </p:animEffect>
                                  </p:childTnLst>
                                </p:cTn>
                              </p:par>
                            </p:childTnLst>
                          </p:cTn>
                        </p:par>
                        <p:par>
                          <p:cTn id="92" fill="hold">
                            <p:stCondLst>
                              <p:cond delay="11000"/>
                            </p:stCondLst>
                            <p:childTnLst>
                              <p:par>
                                <p:cTn id="93" presetID="22" presetClass="entr" presetSubtype="8" fill="hold" grpId="0" nodeType="afterEffect">
                                  <p:stCondLst>
                                    <p:cond delay="0"/>
                                  </p:stCondLst>
                                  <p:childTnLst>
                                    <p:set>
                                      <p:cBhvr>
                                        <p:cTn id="94" dur="1" fill="hold">
                                          <p:stCondLst>
                                            <p:cond delay="0"/>
                                          </p:stCondLst>
                                        </p:cTn>
                                        <p:tgtEl>
                                          <p:spTgt spid="28869"/>
                                        </p:tgtEl>
                                        <p:attrNameLst>
                                          <p:attrName>style.visibility</p:attrName>
                                        </p:attrNameLst>
                                      </p:cBhvr>
                                      <p:to>
                                        <p:strVal val="visible"/>
                                      </p:to>
                                    </p:set>
                                    <p:animEffect transition="in" filter="wipe(left)">
                                      <p:cBhvr>
                                        <p:cTn id="95" dur="500"/>
                                        <p:tgtEl>
                                          <p:spTgt spid="28869"/>
                                        </p:tgtEl>
                                      </p:cBhvr>
                                    </p:animEffect>
                                  </p:childTnLst>
                                </p:cTn>
                              </p:par>
                            </p:childTnLst>
                          </p:cTn>
                        </p:par>
                        <p:par>
                          <p:cTn id="96" fill="hold">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28870"/>
                                        </p:tgtEl>
                                        <p:attrNameLst>
                                          <p:attrName>style.visibility</p:attrName>
                                        </p:attrNameLst>
                                      </p:cBhvr>
                                      <p:to>
                                        <p:strVal val="visible"/>
                                      </p:to>
                                    </p:set>
                                    <p:animEffect transition="in" filter="wipe(left)">
                                      <p:cBhvr>
                                        <p:cTn id="99" dur="500"/>
                                        <p:tgtEl>
                                          <p:spTgt spid="28870"/>
                                        </p:tgtEl>
                                      </p:cBhvr>
                                    </p:animEffect>
                                  </p:childTnLst>
                                </p:cTn>
                              </p:par>
                            </p:childTnLst>
                          </p:cTn>
                        </p:par>
                        <p:par>
                          <p:cTn id="100" fill="hold">
                            <p:stCondLst>
                              <p:cond delay="12000"/>
                            </p:stCondLst>
                            <p:childTnLst>
                              <p:par>
                                <p:cTn id="101" presetID="22" presetClass="entr" presetSubtype="8" fill="hold" grpId="0" nodeType="afterEffect">
                                  <p:stCondLst>
                                    <p:cond delay="0"/>
                                  </p:stCondLst>
                                  <p:childTnLst>
                                    <p:set>
                                      <p:cBhvr>
                                        <p:cTn id="102" dur="1" fill="hold">
                                          <p:stCondLst>
                                            <p:cond delay="0"/>
                                          </p:stCondLst>
                                        </p:cTn>
                                        <p:tgtEl>
                                          <p:spTgt spid="28871"/>
                                        </p:tgtEl>
                                        <p:attrNameLst>
                                          <p:attrName>style.visibility</p:attrName>
                                        </p:attrNameLst>
                                      </p:cBhvr>
                                      <p:to>
                                        <p:strVal val="visible"/>
                                      </p:to>
                                    </p:set>
                                    <p:animEffect transition="in" filter="wipe(left)">
                                      <p:cBhvr>
                                        <p:cTn id="103" dur="500"/>
                                        <p:tgtEl>
                                          <p:spTgt spid="28871"/>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28872"/>
                                        </p:tgtEl>
                                        <p:attrNameLst>
                                          <p:attrName>style.visibility</p:attrName>
                                        </p:attrNameLst>
                                      </p:cBhvr>
                                      <p:to>
                                        <p:strVal val="visible"/>
                                      </p:to>
                                    </p:set>
                                    <p:animEffect transition="in" filter="wipe(left)">
                                      <p:cBhvr>
                                        <p:cTn id="107" dur="500"/>
                                        <p:tgtEl>
                                          <p:spTgt spid="28872"/>
                                        </p:tgtEl>
                                      </p:cBhvr>
                                    </p:animEffect>
                                  </p:childTnLst>
                                </p:cTn>
                              </p:par>
                            </p:childTnLst>
                          </p:cTn>
                        </p:par>
                        <p:par>
                          <p:cTn id="108" fill="hold">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28873"/>
                                        </p:tgtEl>
                                        <p:attrNameLst>
                                          <p:attrName>style.visibility</p:attrName>
                                        </p:attrNameLst>
                                      </p:cBhvr>
                                      <p:to>
                                        <p:strVal val="visible"/>
                                      </p:to>
                                    </p:set>
                                    <p:animEffect transition="in" filter="wipe(left)">
                                      <p:cBhvr>
                                        <p:cTn id="111" dur="500"/>
                                        <p:tgtEl>
                                          <p:spTgt spid="28873"/>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28874"/>
                                        </p:tgtEl>
                                        <p:attrNameLst>
                                          <p:attrName>style.visibility</p:attrName>
                                        </p:attrNameLst>
                                      </p:cBhvr>
                                      <p:to>
                                        <p:strVal val="visible"/>
                                      </p:to>
                                    </p:set>
                                    <p:animEffect transition="in" filter="wipe(left)">
                                      <p:cBhvr>
                                        <p:cTn id="115" dur="500"/>
                                        <p:tgtEl>
                                          <p:spTgt spid="28874"/>
                                        </p:tgtEl>
                                      </p:cBhvr>
                                    </p:animEffect>
                                  </p:childTnLst>
                                </p:cTn>
                              </p:par>
                            </p:childTnLst>
                          </p:cTn>
                        </p:par>
                        <p:par>
                          <p:cTn id="116" fill="hold">
                            <p:stCondLst>
                              <p:cond delay="14000"/>
                            </p:stCondLst>
                            <p:childTnLst>
                              <p:par>
                                <p:cTn id="117" presetID="22" presetClass="entr" presetSubtype="8" fill="hold" grpId="0" nodeType="afterEffect">
                                  <p:stCondLst>
                                    <p:cond delay="0"/>
                                  </p:stCondLst>
                                  <p:childTnLst>
                                    <p:set>
                                      <p:cBhvr>
                                        <p:cTn id="118" dur="1" fill="hold">
                                          <p:stCondLst>
                                            <p:cond delay="0"/>
                                          </p:stCondLst>
                                        </p:cTn>
                                        <p:tgtEl>
                                          <p:spTgt spid="28875"/>
                                        </p:tgtEl>
                                        <p:attrNameLst>
                                          <p:attrName>style.visibility</p:attrName>
                                        </p:attrNameLst>
                                      </p:cBhvr>
                                      <p:to>
                                        <p:strVal val="visible"/>
                                      </p:to>
                                    </p:set>
                                    <p:animEffect transition="in" filter="wipe(left)">
                                      <p:cBhvr>
                                        <p:cTn id="119" dur="500"/>
                                        <p:tgtEl>
                                          <p:spTgt spid="28875"/>
                                        </p:tgtEl>
                                      </p:cBhvr>
                                    </p:animEffect>
                                  </p:childTnLst>
                                </p:cTn>
                              </p:par>
                            </p:childTnLst>
                          </p:cTn>
                        </p:par>
                        <p:par>
                          <p:cTn id="120" fill="hold">
                            <p:stCondLst>
                              <p:cond delay="14500"/>
                            </p:stCondLst>
                            <p:childTnLst>
                              <p:par>
                                <p:cTn id="121" presetID="22" presetClass="entr" presetSubtype="8" fill="hold" grpId="0" nodeType="afterEffect">
                                  <p:stCondLst>
                                    <p:cond delay="0"/>
                                  </p:stCondLst>
                                  <p:childTnLst>
                                    <p:set>
                                      <p:cBhvr>
                                        <p:cTn id="122" dur="1" fill="hold">
                                          <p:stCondLst>
                                            <p:cond delay="0"/>
                                          </p:stCondLst>
                                        </p:cTn>
                                        <p:tgtEl>
                                          <p:spTgt spid="28876"/>
                                        </p:tgtEl>
                                        <p:attrNameLst>
                                          <p:attrName>style.visibility</p:attrName>
                                        </p:attrNameLst>
                                      </p:cBhvr>
                                      <p:to>
                                        <p:strVal val="visible"/>
                                      </p:to>
                                    </p:set>
                                    <p:animEffect transition="in" filter="wipe(left)">
                                      <p:cBhvr>
                                        <p:cTn id="123" dur="500"/>
                                        <p:tgtEl>
                                          <p:spTgt spid="28876"/>
                                        </p:tgtEl>
                                      </p:cBhvr>
                                    </p:animEffect>
                                  </p:childTnLst>
                                </p:cTn>
                              </p:par>
                            </p:childTnLst>
                          </p:cTn>
                        </p:par>
                        <p:par>
                          <p:cTn id="124" fill="hold">
                            <p:stCondLst>
                              <p:cond delay="15000"/>
                            </p:stCondLst>
                            <p:childTnLst>
                              <p:par>
                                <p:cTn id="125" presetID="22" presetClass="entr" presetSubtype="8" fill="hold" grpId="0" nodeType="afterEffect">
                                  <p:stCondLst>
                                    <p:cond delay="0"/>
                                  </p:stCondLst>
                                  <p:childTnLst>
                                    <p:set>
                                      <p:cBhvr>
                                        <p:cTn id="126" dur="1" fill="hold">
                                          <p:stCondLst>
                                            <p:cond delay="0"/>
                                          </p:stCondLst>
                                        </p:cTn>
                                        <p:tgtEl>
                                          <p:spTgt spid="28877"/>
                                        </p:tgtEl>
                                        <p:attrNameLst>
                                          <p:attrName>style.visibility</p:attrName>
                                        </p:attrNameLst>
                                      </p:cBhvr>
                                      <p:to>
                                        <p:strVal val="visible"/>
                                      </p:to>
                                    </p:set>
                                    <p:animEffect transition="in" filter="wipe(left)">
                                      <p:cBhvr>
                                        <p:cTn id="127" dur="500"/>
                                        <p:tgtEl>
                                          <p:spTgt spid="28877"/>
                                        </p:tgtEl>
                                      </p:cBhvr>
                                    </p:animEffect>
                                  </p:childTnLst>
                                </p:cTn>
                              </p:par>
                            </p:childTnLst>
                          </p:cTn>
                        </p:par>
                        <p:par>
                          <p:cTn id="128" fill="hold">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28878"/>
                                        </p:tgtEl>
                                        <p:attrNameLst>
                                          <p:attrName>style.visibility</p:attrName>
                                        </p:attrNameLst>
                                      </p:cBhvr>
                                      <p:to>
                                        <p:strVal val="visible"/>
                                      </p:to>
                                    </p:set>
                                    <p:animEffect transition="in" filter="wipe(left)">
                                      <p:cBhvr>
                                        <p:cTn id="131" dur="500"/>
                                        <p:tgtEl>
                                          <p:spTgt spid="28878"/>
                                        </p:tgtEl>
                                      </p:cBhvr>
                                    </p:animEffect>
                                  </p:childTnLst>
                                </p:cTn>
                              </p:par>
                            </p:childTnLst>
                          </p:cTn>
                        </p:par>
                        <p:par>
                          <p:cTn id="132" fill="hold">
                            <p:stCondLst>
                              <p:cond delay="16000"/>
                            </p:stCondLst>
                            <p:childTnLst>
                              <p:par>
                                <p:cTn id="133" presetID="22" presetClass="entr" presetSubtype="8" fill="hold" grpId="0" nodeType="afterEffect">
                                  <p:stCondLst>
                                    <p:cond delay="0"/>
                                  </p:stCondLst>
                                  <p:childTnLst>
                                    <p:set>
                                      <p:cBhvr>
                                        <p:cTn id="134" dur="1" fill="hold">
                                          <p:stCondLst>
                                            <p:cond delay="0"/>
                                          </p:stCondLst>
                                        </p:cTn>
                                        <p:tgtEl>
                                          <p:spTgt spid="28879"/>
                                        </p:tgtEl>
                                        <p:attrNameLst>
                                          <p:attrName>style.visibility</p:attrName>
                                        </p:attrNameLst>
                                      </p:cBhvr>
                                      <p:to>
                                        <p:strVal val="visible"/>
                                      </p:to>
                                    </p:set>
                                    <p:animEffect transition="in" filter="wipe(left)">
                                      <p:cBhvr>
                                        <p:cTn id="135" dur="500"/>
                                        <p:tgtEl>
                                          <p:spTgt spid="28879"/>
                                        </p:tgtEl>
                                      </p:cBhvr>
                                    </p:animEffect>
                                  </p:childTnLst>
                                </p:cTn>
                              </p:par>
                            </p:childTnLst>
                          </p:cTn>
                        </p:par>
                        <p:par>
                          <p:cTn id="136" fill="hold">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28880"/>
                                        </p:tgtEl>
                                        <p:attrNameLst>
                                          <p:attrName>style.visibility</p:attrName>
                                        </p:attrNameLst>
                                      </p:cBhvr>
                                      <p:to>
                                        <p:strVal val="visible"/>
                                      </p:to>
                                    </p:set>
                                    <p:animEffect transition="in" filter="wipe(left)">
                                      <p:cBhvr>
                                        <p:cTn id="139" dur="500"/>
                                        <p:tgtEl>
                                          <p:spTgt spid="28880"/>
                                        </p:tgtEl>
                                      </p:cBhvr>
                                    </p:animEffect>
                                  </p:childTnLst>
                                </p:cTn>
                              </p:par>
                            </p:childTnLst>
                          </p:cTn>
                        </p:par>
                        <p:par>
                          <p:cTn id="140" fill="hold">
                            <p:stCondLst>
                              <p:cond delay="17000"/>
                            </p:stCondLst>
                            <p:childTnLst>
                              <p:par>
                                <p:cTn id="141" presetID="22" presetClass="entr" presetSubtype="8" fill="hold" grpId="0" nodeType="afterEffect">
                                  <p:stCondLst>
                                    <p:cond delay="0"/>
                                  </p:stCondLst>
                                  <p:childTnLst>
                                    <p:set>
                                      <p:cBhvr>
                                        <p:cTn id="142" dur="1" fill="hold">
                                          <p:stCondLst>
                                            <p:cond delay="0"/>
                                          </p:stCondLst>
                                        </p:cTn>
                                        <p:tgtEl>
                                          <p:spTgt spid="28881"/>
                                        </p:tgtEl>
                                        <p:attrNameLst>
                                          <p:attrName>style.visibility</p:attrName>
                                        </p:attrNameLst>
                                      </p:cBhvr>
                                      <p:to>
                                        <p:strVal val="visible"/>
                                      </p:to>
                                    </p:set>
                                    <p:animEffect transition="in" filter="wipe(left)">
                                      <p:cBhvr>
                                        <p:cTn id="143" dur="500"/>
                                        <p:tgtEl>
                                          <p:spTgt spid="28881"/>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28882"/>
                                        </p:tgtEl>
                                        <p:attrNameLst>
                                          <p:attrName>style.visibility</p:attrName>
                                        </p:attrNameLst>
                                      </p:cBhvr>
                                      <p:to>
                                        <p:strVal val="visible"/>
                                      </p:to>
                                    </p:set>
                                    <p:animEffect transition="in" filter="wipe(left)">
                                      <p:cBhvr>
                                        <p:cTn id="147" dur="500"/>
                                        <p:tgtEl>
                                          <p:spTgt spid="28882"/>
                                        </p:tgtEl>
                                      </p:cBhvr>
                                    </p:animEffect>
                                  </p:childTnLst>
                                </p:cTn>
                              </p:par>
                            </p:childTnLst>
                          </p:cTn>
                        </p:par>
                        <p:par>
                          <p:cTn id="148" fill="hold">
                            <p:stCondLst>
                              <p:cond delay="18000"/>
                            </p:stCondLst>
                            <p:childTnLst>
                              <p:par>
                                <p:cTn id="149" presetID="22" presetClass="entr" presetSubtype="8" fill="hold" grpId="0" nodeType="afterEffect">
                                  <p:stCondLst>
                                    <p:cond delay="0"/>
                                  </p:stCondLst>
                                  <p:childTnLst>
                                    <p:set>
                                      <p:cBhvr>
                                        <p:cTn id="150" dur="1" fill="hold">
                                          <p:stCondLst>
                                            <p:cond delay="0"/>
                                          </p:stCondLst>
                                        </p:cTn>
                                        <p:tgtEl>
                                          <p:spTgt spid="28883"/>
                                        </p:tgtEl>
                                        <p:attrNameLst>
                                          <p:attrName>style.visibility</p:attrName>
                                        </p:attrNameLst>
                                      </p:cBhvr>
                                      <p:to>
                                        <p:strVal val="visible"/>
                                      </p:to>
                                    </p:set>
                                    <p:animEffect transition="in" filter="wipe(left)">
                                      <p:cBhvr>
                                        <p:cTn id="151" dur="500"/>
                                        <p:tgtEl>
                                          <p:spTgt spid="28883"/>
                                        </p:tgtEl>
                                      </p:cBhvr>
                                    </p:animEffect>
                                  </p:childTnLst>
                                </p:cTn>
                              </p:par>
                            </p:childTnLst>
                          </p:cTn>
                        </p:par>
                        <p:par>
                          <p:cTn id="152" fill="hold">
                            <p:stCondLst>
                              <p:cond delay="18500"/>
                            </p:stCondLst>
                            <p:childTnLst>
                              <p:par>
                                <p:cTn id="153" presetID="22" presetClass="entr" presetSubtype="8" fill="hold" grpId="0" nodeType="afterEffect">
                                  <p:stCondLst>
                                    <p:cond delay="0"/>
                                  </p:stCondLst>
                                  <p:childTnLst>
                                    <p:set>
                                      <p:cBhvr>
                                        <p:cTn id="154" dur="1" fill="hold">
                                          <p:stCondLst>
                                            <p:cond delay="0"/>
                                          </p:stCondLst>
                                        </p:cTn>
                                        <p:tgtEl>
                                          <p:spTgt spid="28884"/>
                                        </p:tgtEl>
                                        <p:attrNameLst>
                                          <p:attrName>style.visibility</p:attrName>
                                        </p:attrNameLst>
                                      </p:cBhvr>
                                      <p:to>
                                        <p:strVal val="visible"/>
                                      </p:to>
                                    </p:set>
                                    <p:animEffect transition="in" filter="wipe(left)">
                                      <p:cBhvr>
                                        <p:cTn id="155" dur="500"/>
                                        <p:tgtEl>
                                          <p:spTgt spid="28884"/>
                                        </p:tgtEl>
                                      </p:cBhvr>
                                    </p:animEffect>
                                  </p:childTnLst>
                                </p:cTn>
                              </p:par>
                            </p:childTnLst>
                          </p:cTn>
                        </p:par>
                        <p:par>
                          <p:cTn id="156" fill="hold">
                            <p:stCondLst>
                              <p:cond delay="19000"/>
                            </p:stCondLst>
                            <p:childTnLst>
                              <p:par>
                                <p:cTn id="157" presetID="22" presetClass="entr" presetSubtype="8" fill="hold" grpId="0" nodeType="afterEffect">
                                  <p:stCondLst>
                                    <p:cond delay="0"/>
                                  </p:stCondLst>
                                  <p:childTnLst>
                                    <p:set>
                                      <p:cBhvr>
                                        <p:cTn id="158" dur="1" fill="hold">
                                          <p:stCondLst>
                                            <p:cond delay="0"/>
                                          </p:stCondLst>
                                        </p:cTn>
                                        <p:tgtEl>
                                          <p:spTgt spid="28885"/>
                                        </p:tgtEl>
                                        <p:attrNameLst>
                                          <p:attrName>style.visibility</p:attrName>
                                        </p:attrNameLst>
                                      </p:cBhvr>
                                      <p:to>
                                        <p:strVal val="visible"/>
                                      </p:to>
                                    </p:set>
                                    <p:animEffect transition="in" filter="wipe(left)">
                                      <p:cBhvr>
                                        <p:cTn id="159" dur="500"/>
                                        <p:tgtEl>
                                          <p:spTgt spid="28885"/>
                                        </p:tgtEl>
                                      </p:cBhvr>
                                    </p:animEffect>
                                  </p:childTnLst>
                                </p:cTn>
                              </p:par>
                            </p:childTnLst>
                          </p:cTn>
                        </p:par>
                        <p:par>
                          <p:cTn id="160" fill="hold">
                            <p:stCondLst>
                              <p:cond delay="19500"/>
                            </p:stCondLst>
                            <p:childTnLst>
                              <p:par>
                                <p:cTn id="161" presetID="22" presetClass="entr" presetSubtype="8" fill="hold" grpId="0" nodeType="afterEffect">
                                  <p:stCondLst>
                                    <p:cond delay="0"/>
                                  </p:stCondLst>
                                  <p:childTnLst>
                                    <p:set>
                                      <p:cBhvr>
                                        <p:cTn id="162" dur="1" fill="hold">
                                          <p:stCondLst>
                                            <p:cond delay="0"/>
                                          </p:stCondLst>
                                        </p:cTn>
                                        <p:tgtEl>
                                          <p:spTgt spid="28886"/>
                                        </p:tgtEl>
                                        <p:attrNameLst>
                                          <p:attrName>style.visibility</p:attrName>
                                        </p:attrNameLst>
                                      </p:cBhvr>
                                      <p:to>
                                        <p:strVal val="visible"/>
                                      </p:to>
                                    </p:set>
                                    <p:animEffect transition="in" filter="wipe(left)">
                                      <p:cBhvr>
                                        <p:cTn id="163" dur="500"/>
                                        <p:tgtEl>
                                          <p:spTgt spid="28886"/>
                                        </p:tgtEl>
                                      </p:cBhvr>
                                    </p:animEffect>
                                  </p:childTnLst>
                                </p:cTn>
                              </p:par>
                            </p:childTnLst>
                          </p:cTn>
                        </p:par>
                        <p:par>
                          <p:cTn id="164" fill="hold">
                            <p:stCondLst>
                              <p:cond delay="20000"/>
                            </p:stCondLst>
                            <p:childTnLst>
                              <p:par>
                                <p:cTn id="165" presetID="22" presetClass="entr" presetSubtype="8" fill="hold" grpId="0" nodeType="afterEffect">
                                  <p:stCondLst>
                                    <p:cond delay="0"/>
                                  </p:stCondLst>
                                  <p:childTnLst>
                                    <p:set>
                                      <p:cBhvr>
                                        <p:cTn id="166" dur="1" fill="hold">
                                          <p:stCondLst>
                                            <p:cond delay="0"/>
                                          </p:stCondLst>
                                        </p:cTn>
                                        <p:tgtEl>
                                          <p:spTgt spid="28887"/>
                                        </p:tgtEl>
                                        <p:attrNameLst>
                                          <p:attrName>style.visibility</p:attrName>
                                        </p:attrNameLst>
                                      </p:cBhvr>
                                      <p:to>
                                        <p:strVal val="visible"/>
                                      </p:to>
                                    </p:set>
                                    <p:animEffect transition="in" filter="wipe(left)">
                                      <p:cBhvr>
                                        <p:cTn id="167" dur="500"/>
                                        <p:tgtEl>
                                          <p:spTgt spid="28887"/>
                                        </p:tgtEl>
                                      </p:cBhvr>
                                    </p:animEffect>
                                  </p:childTnLst>
                                </p:cTn>
                              </p:par>
                            </p:childTnLst>
                          </p:cTn>
                        </p:par>
                        <p:par>
                          <p:cTn id="168" fill="hold">
                            <p:stCondLst>
                              <p:cond delay="20500"/>
                            </p:stCondLst>
                            <p:childTnLst>
                              <p:par>
                                <p:cTn id="169" presetID="22" presetClass="entr" presetSubtype="8" fill="hold" grpId="0" nodeType="afterEffect">
                                  <p:stCondLst>
                                    <p:cond delay="0"/>
                                  </p:stCondLst>
                                  <p:childTnLst>
                                    <p:set>
                                      <p:cBhvr>
                                        <p:cTn id="170" dur="1" fill="hold">
                                          <p:stCondLst>
                                            <p:cond delay="0"/>
                                          </p:stCondLst>
                                        </p:cTn>
                                        <p:tgtEl>
                                          <p:spTgt spid="28888"/>
                                        </p:tgtEl>
                                        <p:attrNameLst>
                                          <p:attrName>style.visibility</p:attrName>
                                        </p:attrNameLst>
                                      </p:cBhvr>
                                      <p:to>
                                        <p:strVal val="visible"/>
                                      </p:to>
                                    </p:set>
                                    <p:animEffect transition="in" filter="wipe(left)">
                                      <p:cBhvr>
                                        <p:cTn id="171" dur="500"/>
                                        <p:tgtEl>
                                          <p:spTgt spid="28888"/>
                                        </p:tgtEl>
                                      </p:cBhvr>
                                    </p:animEffect>
                                  </p:childTnLst>
                                </p:cTn>
                              </p:par>
                            </p:childTnLst>
                          </p:cTn>
                        </p:par>
                        <p:par>
                          <p:cTn id="172" fill="hold">
                            <p:stCondLst>
                              <p:cond delay="21000"/>
                            </p:stCondLst>
                            <p:childTnLst>
                              <p:par>
                                <p:cTn id="173" presetID="22" presetClass="entr" presetSubtype="8" fill="hold" grpId="0" nodeType="afterEffect">
                                  <p:stCondLst>
                                    <p:cond delay="0"/>
                                  </p:stCondLst>
                                  <p:childTnLst>
                                    <p:set>
                                      <p:cBhvr>
                                        <p:cTn id="174" dur="1" fill="hold">
                                          <p:stCondLst>
                                            <p:cond delay="0"/>
                                          </p:stCondLst>
                                        </p:cTn>
                                        <p:tgtEl>
                                          <p:spTgt spid="28889"/>
                                        </p:tgtEl>
                                        <p:attrNameLst>
                                          <p:attrName>style.visibility</p:attrName>
                                        </p:attrNameLst>
                                      </p:cBhvr>
                                      <p:to>
                                        <p:strVal val="visible"/>
                                      </p:to>
                                    </p:set>
                                    <p:animEffect transition="in" filter="wipe(left)">
                                      <p:cBhvr>
                                        <p:cTn id="175" dur="500"/>
                                        <p:tgtEl>
                                          <p:spTgt spid="28889"/>
                                        </p:tgtEl>
                                      </p:cBhvr>
                                    </p:animEffect>
                                  </p:childTnLst>
                                </p:cTn>
                              </p:par>
                            </p:childTnLst>
                          </p:cTn>
                        </p:par>
                        <p:par>
                          <p:cTn id="176" fill="hold">
                            <p:stCondLst>
                              <p:cond delay="21500"/>
                            </p:stCondLst>
                            <p:childTnLst>
                              <p:par>
                                <p:cTn id="177" presetID="22" presetClass="entr" presetSubtype="8" fill="hold" grpId="0" nodeType="afterEffect">
                                  <p:stCondLst>
                                    <p:cond delay="0"/>
                                  </p:stCondLst>
                                  <p:childTnLst>
                                    <p:set>
                                      <p:cBhvr>
                                        <p:cTn id="178" dur="1" fill="hold">
                                          <p:stCondLst>
                                            <p:cond delay="0"/>
                                          </p:stCondLst>
                                        </p:cTn>
                                        <p:tgtEl>
                                          <p:spTgt spid="28890"/>
                                        </p:tgtEl>
                                        <p:attrNameLst>
                                          <p:attrName>style.visibility</p:attrName>
                                        </p:attrNameLst>
                                      </p:cBhvr>
                                      <p:to>
                                        <p:strVal val="visible"/>
                                      </p:to>
                                    </p:set>
                                    <p:animEffect transition="in" filter="wipe(left)">
                                      <p:cBhvr>
                                        <p:cTn id="179" dur="500"/>
                                        <p:tgtEl>
                                          <p:spTgt spid="28890"/>
                                        </p:tgtEl>
                                      </p:cBhvr>
                                    </p:animEffect>
                                  </p:childTnLst>
                                </p:cTn>
                              </p:par>
                            </p:childTnLst>
                          </p:cTn>
                        </p:par>
                        <p:par>
                          <p:cTn id="180" fill="hold">
                            <p:stCondLst>
                              <p:cond delay="22000"/>
                            </p:stCondLst>
                            <p:childTnLst>
                              <p:par>
                                <p:cTn id="181" presetID="22" presetClass="entr" presetSubtype="8" fill="hold" grpId="0" nodeType="afterEffect">
                                  <p:stCondLst>
                                    <p:cond delay="0"/>
                                  </p:stCondLst>
                                  <p:childTnLst>
                                    <p:set>
                                      <p:cBhvr>
                                        <p:cTn id="182" dur="1" fill="hold">
                                          <p:stCondLst>
                                            <p:cond delay="0"/>
                                          </p:stCondLst>
                                        </p:cTn>
                                        <p:tgtEl>
                                          <p:spTgt spid="28891"/>
                                        </p:tgtEl>
                                        <p:attrNameLst>
                                          <p:attrName>style.visibility</p:attrName>
                                        </p:attrNameLst>
                                      </p:cBhvr>
                                      <p:to>
                                        <p:strVal val="visible"/>
                                      </p:to>
                                    </p:set>
                                    <p:animEffect transition="in" filter="wipe(left)">
                                      <p:cBhvr>
                                        <p:cTn id="183" dur="500"/>
                                        <p:tgtEl>
                                          <p:spTgt spid="28891"/>
                                        </p:tgtEl>
                                      </p:cBhvr>
                                    </p:animEffect>
                                  </p:childTnLst>
                                </p:cTn>
                              </p:par>
                            </p:childTnLst>
                          </p:cTn>
                        </p:par>
                        <p:par>
                          <p:cTn id="184" fill="hold">
                            <p:stCondLst>
                              <p:cond delay="22500"/>
                            </p:stCondLst>
                            <p:childTnLst>
                              <p:par>
                                <p:cTn id="185" presetID="22" presetClass="entr" presetSubtype="8" fill="hold" grpId="0" nodeType="afterEffect">
                                  <p:stCondLst>
                                    <p:cond delay="0"/>
                                  </p:stCondLst>
                                  <p:childTnLst>
                                    <p:set>
                                      <p:cBhvr>
                                        <p:cTn id="186" dur="1" fill="hold">
                                          <p:stCondLst>
                                            <p:cond delay="0"/>
                                          </p:stCondLst>
                                        </p:cTn>
                                        <p:tgtEl>
                                          <p:spTgt spid="28892"/>
                                        </p:tgtEl>
                                        <p:attrNameLst>
                                          <p:attrName>style.visibility</p:attrName>
                                        </p:attrNameLst>
                                      </p:cBhvr>
                                      <p:to>
                                        <p:strVal val="visible"/>
                                      </p:to>
                                    </p:set>
                                    <p:animEffect transition="in" filter="wipe(left)">
                                      <p:cBhvr>
                                        <p:cTn id="187" dur="500"/>
                                        <p:tgtEl>
                                          <p:spTgt spid="28892"/>
                                        </p:tgtEl>
                                      </p:cBhvr>
                                    </p:animEffect>
                                  </p:childTnLst>
                                </p:cTn>
                              </p:par>
                            </p:childTnLst>
                          </p:cTn>
                        </p:par>
                        <p:par>
                          <p:cTn id="188" fill="hold">
                            <p:stCondLst>
                              <p:cond delay="23000"/>
                            </p:stCondLst>
                            <p:childTnLst>
                              <p:par>
                                <p:cTn id="189" presetID="22" presetClass="entr" presetSubtype="8" fill="hold" grpId="0" nodeType="afterEffect">
                                  <p:stCondLst>
                                    <p:cond delay="0"/>
                                  </p:stCondLst>
                                  <p:childTnLst>
                                    <p:set>
                                      <p:cBhvr>
                                        <p:cTn id="190" dur="1" fill="hold">
                                          <p:stCondLst>
                                            <p:cond delay="0"/>
                                          </p:stCondLst>
                                        </p:cTn>
                                        <p:tgtEl>
                                          <p:spTgt spid="28893"/>
                                        </p:tgtEl>
                                        <p:attrNameLst>
                                          <p:attrName>style.visibility</p:attrName>
                                        </p:attrNameLst>
                                      </p:cBhvr>
                                      <p:to>
                                        <p:strVal val="visible"/>
                                      </p:to>
                                    </p:set>
                                    <p:animEffect transition="in" filter="wipe(left)">
                                      <p:cBhvr>
                                        <p:cTn id="191" dur="500"/>
                                        <p:tgtEl>
                                          <p:spTgt spid="28893"/>
                                        </p:tgtEl>
                                      </p:cBhvr>
                                    </p:animEffect>
                                  </p:childTnLst>
                                </p:cTn>
                              </p:par>
                            </p:childTnLst>
                          </p:cTn>
                        </p:par>
                        <p:par>
                          <p:cTn id="192" fill="hold">
                            <p:stCondLst>
                              <p:cond delay="23500"/>
                            </p:stCondLst>
                            <p:childTnLst>
                              <p:par>
                                <p:cTn id="193" presetID="22" presetClass="entr" presetSubtype="8" fill="hold" grpId="0" nodeType="afterEffect">
                                  <p:stCondLst>
                                    <p:cond delay="0"/>
                                  </p:stCondLst>
                                  <p:childTnLst>
                                    <p:set>
                                      <p:cBhvr>
                                        <p:cTn id="194" dur="1" fill="hold">
                                          <p:stCondLst>
                                            <p:cond delay="0"/>
                                          </p:stCondLst>
                                        </p:cTn>
                                        <p:tgtEl>
                                          <p:spTgt spid="28894"/>
                                        </p:tgtEl>
                                        <p:attrNameLst>
                                          <p:attrName>style.visibility</p:attrName>
                                        </p:attrNameLst>
                                      </p:cBhvr>
                                      <p:to>
                                        <p:strVal val="visible"/>
                                      </p:to>
                                    </p:set>
                                    <p:animEffect transition="in" filter="wipe(left)">
                                      <p:cBhvr>
                                        <p:cTn id="195" dur="500"/>
                                        <p:tgtEl>
                                          <p:spTgt spid="28894"/>
                                        </p:tgtEl>
                                      </p:cBhvr>
                                    </p:animEffect>
                                  </p:childTnLst>
                                </p:cTn>
                              </p:par>
                            </p:childTnLst>
                          </p:cTn>
                        </p:par>
                        <p:par>
                          <p:cTn id="196" fill="hold">
                            <p:stCondLst>
                              <p:cond delay="24000"/>
                            </p:stCondLst>
                            <p:childTnLst>
                              <p:par>
                                <p:cTn id="197" presetID="22" presetClass="entr" presetSubtype="8" fill="hold" grpId="0" nodeType="afterEffect">
                                  <p:stCondLst>
                                    <p:cond delay="0"/>
                                  </p:stCondLst>
                                  <p:childTnLst>
                                    <p:set>
                                      <p:cBhvr>
                                        <p:cTn id="198" dur="1" fill="hold">
                                          <p:stCondLst>
                                            <p:cond delay="0"/>
                                          </p:stCondLst>
                                        </p:cTn>
                                        <p:tgtEl>
                                          <p:spTgt spid="28895"/>
                                        </p:tgtEl>
                                        <p:attrNameLst>
                                          <p:attrName>style.visibility</p:attrName>
                                        </p:attrNameLst>
                                      </p:cBhvr>
                                      <p:to>
                                        <p:strVal val="visible"/>
                                      </p:to>
                                    </p:set>
                                    <p:animEffect transition="in" filter="wipe(left)">
                                      <p:cBhvr>
                                        <p:cTn id="199" dur="500"/>
                                        <p:tgtEl>
                                          <p:spTgt spid="28895"/>
                                        </p:tgtEl>
                                      </p:cBhvr>
                                    </p:animEffect>
                                  </p:childTnLst>
                                </p:cTn>
                              </p:par>
                            </p:childTnLst>
                          </p:cTn>
                        </p:par>
                        <p:par>
                          <p:cTn id="200" fill="hold">
                            <p:stCondLst>
                              <p:cond delay="24500"/>
                            </p:stCondLst>
                            <p:childTnLst>
                              <p:par>
                                <p:cTn id="201" presetID="22" presetClass="entr" presetSubtype="8" fill="hold" grpId="0" nodeType="afterEffect">
                                  <p:stCondLst>
                                    <p:cond delay="0"/>
                                  </p:stCondLst>
                                  <p:childTnLst>
                                    <p:set>
                                      <p:cBhvr>
                                        <p:cTn id="202" dur="1" fill="hold">
                                          <p:stCondLst>
                                            <p:cond delay="0"/>
                                          </p:stCondLst>
                                        </p:cTn>
                                        <p:tgtEl>
                                          <p:spTgt spid="28896"/>
                                        </p:tgtEl>
                                        <p:attrNameLst>
                                          <p:attrName>style.visibility</p:attrName>
                                        </p:attrNameLst>
                                      </p:cBhvr>
                                      <p:to>
                                        <p:strVal val="visible"/>
                                      </p:to>
                                    </p:set>
                                    <p:animEffect transition="in" filter="wipe(left)">
                                      <p:cBhvr>
                                        <p:cTn id="203" dur="500"/>
                                        <p:tgtEl>
                                          <p:spTgt spid="28896"/>
                                        </p:tgtEl>
                                      </p:cBhvr>
                                    </p:animEffect>
                                  </p:childTnLst>
                                </p:cTn>
                              </p:par>
                            </p:childTnLst>
                          </p:cTn>
                        </p:par>
                        <p:par>
                          <p:cTn id="204" fill="hold">
                            <p:stCondLst>
                              <p:cond delay="25000"/>
                            </p:stCondLst>
                            <p:childTnLst>
                              <p:par>
                                <p:cTn id="205" presetID="22" presetClass="entr" presetSubtype="8" fill="hold" grpId="0" nodeType="afterEffect">
                                  <p:stCondLst>
                                    <p:cond delay="0"/>
                                  </p:stCondLst>
                                  <p:childTnLst>
                                    <p:set>
                                      <p:cBhvr>
                                        <p:cTn id="206" dur="1" fill="hold">
                                          <p:stCondLst>
                                            <p:cond delay="0"/>
                                          </p:stCondLst>
                                        </p:cTn>
                                        <p:tgtEl>
                                          <p:spTgt spid="28897"/>
                                        </p:tgtEl>
                                        <p:attrNameLst>
                                          <p:attrName>style.visibility</p:attrName>
                                        </p:attrNameLst>
                                      </p:cBhvr>
                                      <p:to>
                                        <p:strVal val="visible"/>
                                      </p:to>
                                    </p:set>
                                    <p:animEffect transition="in" filter="wipe(left)">
                                      <p:cBhvr>
                                        <p:cTn id="207" dur="500"/>
                                        <p:tgtEl>
                                          <p:spTgt spid="28897"/>
                                        </p:tgtEl>
                                      </p:cBhvr>
                                    </p:animEffect>
                                  </p:childTnLst>
                                </p:cTn>
                              </p:par>
                            </p:childTnLst>
                          </p:cTn>
                        </p:par>
                        <p:par>
                          <p:cTn id="208" fill="hold">
                            <p:stCondLst>
                              <p:cond delay="25500"/>
                            </p:stCondLst>
                            <p:childTnLst>
                              <p:par>
                                <p:cTn id="209" presetID="22" presetClass="entr" presetSubtype="8" fill="hold" grpId="0" nodeType="afterEffect">
                                  <p:stCondLst>
                                    <p:cond delay="0"/>
                                  </p:stCondLst>
                                  <p:childTnLst>
                                    <p:set>
                                      <p:cBhvr>
                                        <p:cTn id="210" dur="1" fill="hold">
                                          <p:stCondLst>
                                            <p:cond delay="0"/>
                                          </p:stCondLst>
                                        </p:cTn>
                                        <p:tgtEl>
                                          <p:spTgt spid="28898"/>
                                        </p:tgtEl>
                                        <p:attrNameLst>
                                          <p:attrName>style.visibility</p:attrName>
                                        </p:attrNameLst>
                                      </p:cBhvr>
                                      <p:to>
                                        <p:strVal val="visible"/>
                                      </p:to>
                                    </p:set>
                                    <p:animEffect transition="in" filter="wipe(left)">
                                      <p:cBhvr>
                                        <p:cTn id="211" dur="500"/>
                                        <p:tgtEl>
                                          <p:spTgt spid="28898"/>
                                        </p:tgtEl>
                                      </p:cBhvr>
                                    </p:animEffect>
                                  </p:childTnLst>
                                </p:cTn>
                              </p:par>
                            </p:childTnLst>
                          </p:cTn>
                        </p:par>
                        <p:par>
                          <p:cTn id="212" fill="hold">
                            <p:stCondLst>
                              <p:cond delay="26000"/>
                            </p:stCondLst>
                            <p:childTnLst>
                              <p:par>
                                <p:cTn id="213" presetID="22" presetClass="entr" presetSubtype="8" fill="hold" grpId="0" nodeType="afterEffect">
                                  <p:stCondLst>
                                    <p:cond delay="0"/>
                                  </p:stCondLst>
                                  <p:childTnLst>
                                    <p:set>
                                      <p:cBhvr>
                                        <p:cTn id="214" dur="1" fill="hold">
                                          <p:stCondLst>
                                            <p:cond delay="0"/>
                                          </p:stCondLst>
                                        </p:cTn>
                                        <p:tgtEl>
                                          <p:spTgt spid="28899"/>
                                        </p:tgtEl>
                                        <p:attrNameLst>
                                          <p:attrName>style.visibility</p:attrName>
                                        </p:attrNameLst>
                                      </p:cBhvr>
                                      <p:to>
                                        <p:strVal val="visible"/>
                                      </p:to>
                                    </p:set>
                                    <p:animEffect transition="in" filter="wipe(left)">
                                      <p:cBhvr>
                                        <p:cTn id="215" dur="500"/>
                                        <p:tgtEl>
                                          <p:spTgt spid="28899"/>
                                        </p:tgtEl>
                                      </p:cBhvr>
                                    </p:animEffect>
                                  </p:childTnLst>
                                </p:cTn>
                              </p:par>
                            </p:childTnLst>
                          </p:cTn>
                        </p:par>
                        <p:par>
                          <p:cTn id="216" fill="hold">
                            <p:stCondLst>
                              <p:cond delay="26500"/>
                            </p:stCondLst>
                            <p:childTnLst>
                              <p:par>
                                <p:cTn id="217" presetID="22" presetClass="entr" presetSubtype="8" fill="hold" grpId="0" nodeType="afterEffect">
                                  <p:stCondLst>
                                    <p:cond delay="0"/>
                                  </p:stCondLst>
                                  <p:childTnLst>
                                    <p:set>
                                      <p:cBhvr>
                                        <p:cTn id="218" dur="1" fill="hold">
                                          <p:stCondLst>
                                            <p:cond delay="0"/>
                                          </p:stCondLst>
                                        </p:cTn>
                                        <p:tgtEl>
                                          <p:spTgt spid="28900"/>
                                        </p:tgtEl>
                                        <p:attrNameLst>
                                          <p:attrName>style.visibility</p:attrName>
                                        </p:attrNameLst>
                                      </p:cBhvr>
                                      <p:to>
                                        <p:strVal val="visible"/>
                                      </p:to>
                                    </p:set>
                                    <p:animEffect transition="in" filter="wipe(left)">
                                      <p:cBhvr>
                                        <p:cTn id="219" dur="500"/>
                                        <p:tgtEl>
                                          <p:spTgt spid="28900"/>
                                        </p:tgtEl>
                                      </p:cBhvr>
                                    </p:animEffect>
                                  </p:childTnLst>
                                </p:cTn>
                              </p:par>
                            </p:childTnLst>
                          </p:cTn>
                        </p:par>
                        <p:par>
                          <p:cTn id="220" fill="hold">
                            <p:stCondLst>
                              <p:cond delay="27000"/>
                            </p:stCondLst>
                            <p:childTnLst>
                              <p:par>
                                <p:cTn id="221" presetID="22" presetClass="entr" presetSubtype="8" fill="hold" grpId="0" nodeType="afterEffect">
                                  <p:stCondLst>
                                    <p:cond delay="0"/>
                                  </p:stCondLst>
                                  <p:childTnLst>
                                    <p:set>
                                      <p:cBhvr>
                                        <p:cTn id="222" dur="1" fill="hold">
                                          <p:stCondLst>
                                            <p:cond delay="0"/>
                                          </p:stCondLst>
                                        </p:cTn>
                                        <p:tgtEl>
                                          <p:spTgt spid="28901"/>
                                        </p:tgtEl>
                                        <p:attrNameLst>
                                          <p:attrName>style.visibility</p:attrName>
                                        </p:attrNameLst>
                                      </p:cBhvr>
                                      <p:to>
                                        <p:strVal val="visible"/>
                                      </p:to>
                                    </p:set>
                                    <p:animEffect transition="in" filter="wipe(left)">
                                      <p:cBhvr>
                                        <p:cTn id="223" dur="500"/>
                                        <p:tgtEl>
                                          <p:spTgt spid="28901"/>
                                        </p:tgtEl>
                                      </p:cBhvr>
                                    </p:animEffect>
                                  </p:childTnLst>
                                </p:cTn>
                              </p:par>
                            </p:childTnLst>
                          </p:cTn>
                        </p:par>
                        <p:par>
                          <p:cTn id="224" fill="hold">
                            <p:stCondLst>
                              <p:cond delay="27500"/>
                            </p:stCondLst>
                            <p:childTnLst>
                              <p:par>
                                <p:cTn id="225" presetID="22" presetClass="entr" presetSubtype="8" fill="hold" grpId="0" nodeType="afterEffect">
                                  <p:stCondLst>
                                    <p:cond delay="0"/>
                                  </p:stCondLst>
                                  <p:childTnLst>
                                    <p:set>
                                      <p:cBhvr>
                                        <p:cTn id="226" dur="1" fill="hold">
                                          <p:stCondLst>
                                            <p:cond delay="0"/>
                                          </p:stCondLst>
                                        </p:cTn>
                                        <p:tgtEl>
                                          <p:spTgt spid="28902"/>
                                        </p:tgtEl>
                                        <p:attrNameLst>
                                          <p:attrName>style.visibility</p:attrName>
                                        </p:attrNameLst>
                                      </p:cBhvr>
                                      <p:to>
                                        <p:strVal val="visible"/>
                                      </p:to>
                                    </p:set>
                                    <p:animEffect transition="in" filter="wipe(left)">
                                      <p:cBhvr>
                                        <p:cTn id="227" dur="500"/>
                                        <p:tgtEl>
                                          <p:spTgt spid="28902"/>
                                        </p:tgtEl>
                                      </p:cBhvr>
                                    </p:animEffect>
                                  </p:childTnLst>
                                </p:cTn>
                              </p:par>
                            </p:childTnLst>
                          </p:cTn>
                        </p:par>
                        <p:par>
                          <p:cTn id="228" fill="hold">
                            <p:stCondLst>
                              <p:cond delay="28000"/>
                            </p:stCondLst>
                            <p:childTnLst>
                              <p:par>
                                <p:cTn id="229" presetID="22" presetClass="entr" presetSubtype="8" fill="hold" grpId="0" nodeType="afterEffect">
                                  <p:stCondLst>
                                    <p:cond delay="0"/>
                                  </p:stCondLst>
                                  <p:childTnLst>
                                    <p:set>
                                      <p:cBhvr>
                                        <p:cTn id="230" dur="1" fill="hold">
                                          <p:stCondLst>
                                            <p:cond delay="0"/>
                                          </p:stCondLst>
                                        </p:cTn>
                                        <p:tgtEl>
                                          <p:spTgt spid="28903"/>
                                        </p:tgtEl>
                                        <p:attrNameLst>
                                          <p:attrName>style.visibility</p:attrName>
                                        </p:attrNameLst>
                                      </p:cBhvr>
                                      <p:to>
                                        <p:strVal val="visible"/>
                                      </p:to>
                                    </p:set>
                                    <p:animEffect transition="in" filter="wipe(left)">
                                      <p:cBhvr>
                                        <p:cTn id="231" dur="500"/>
                                        <p:tgtEl>
                                          <p:spTgt spid="28903"/>
                                        </p:tgtEl>
                                      </p:cBhvr>
                                    </p:animEffect>
                                  </p:childTnLst>
                                </p:cTn>
                              </p:par>
                            </p:childTnLst>
                          </p:cTn>
                        </p:par>
                        <p:par>
                          <p:cTn id="232" fill="hold">
                            <p:stCondLst>
                              <p:cond delay="28500"/>
                            </p:stCondLst>
                            <p:childTnLst>
                              <p:par>
                                <p:cTn id="233" presetID="22" presetClass="entr" presetSubtype="8" fill="hold" grpId="0" nodeType="afterEffect">
                                  <p:stCondLst>
                                    <p:cond delay="0"/>
                                  </p:stCondLst>
                                  <p:childTnLst>
                                    <p:set>
                                      <p:cBhvr>
                                        <p:cTn id="234" dur="1" fill="hold">
                                          <p:stCondLst>
                                            <p:cond delay="0"/>
                                          </p:stCondLst>
                                        </p:cTn>
                                        <p:tgtEl>
                                          <p:spTgt spid="28904"/>
                                        </p:tgtEl>
                                        <p:attrNameLst>
                                          <p:attrName>style.visibility</p:attrName>
                                        </p:attrNameLst>
                                      </p:cBhvr>
                                      <p:to>
                                        <p:strVal val="visible"/>
                                      </p:to>
                                    </p:set>
                                    <p:animEffect transition="in" filter="wipe(left)">
                                      <p:cBhvr>
                                        <p:cTn id="235" dur="500"/>
                                        <p:tgtEl>
                                          <p:spTgt spid="28904"/>
                                        </p:tgtEl>
                                      </p:cBhvr>
                                    </p:animEffect>
                                  </p:childTnLst>
                                </p:cTn>
                              </p:par>
                            </p:childTnLst>
                          </p:cTn>
                        </p:par>
                        <p:par>
                          <p:cTn id="236" fill="hold">
                            <p:stCondLst>
                              <p:cond delay="29000"/>
                            </p:stCondLst>
                            <p:childTnLst>
                              <p:par>
                                <p:cTn id="237" presetID="22" presetClass="entr" presetSubtype="8" fill="hold" grpId="0" nodeType="afterEffect">
                                  <p:stCondLst>
                                    <p:cond delay="0"/>
                                  </p:stCondLst>
                                  <p:childTnLst>
                                    <p:set>
                                      <p:cBhvr>
                                        <p:cTn id="238" dur="1" fill="hold">
                                          <p:stCondLst>
                                            <p:cond delay="0"/>
                                          </p:stCondLst>
                                        </p:cTn>
                                        <p:tgtEl>
                                          <p:spTgt spid="28905"/>
                                        </p:tgtEl>
                                        <p:attrNameLst>
                                          <p:attrName>style.visibility</p:attrName>
                                        </p:attrNameLst>
                                      </p:cBhvr>
                                      <p:to>
                                        <p:strVal val="visible"/>
                                      </p:to>
                                    </p:set>
                                    <p:animEffect transition="in" filter="wipe(left)">
                                      <p:cBhvr>
                                        <p:cTn id="239" dur="500"/>
                                        <p:tgtEl>
                                          <p:spTgt spid="28905"/>
                                        </p:tgtEl>
                                      </p:cBhvr>
                                    </p:animEffect>
                                  </p:childTnLst>
                                </p:cTn>
                              </p:par>
                            </p:childTnLst>
                          </p:cTn>
                        </p:par>
                        <p:par>
                          <p:cTn id="240" fill="hold">
                            <p:stCondLst>
                              <p:cond delay="29500"/>
                            </p:stCondLst>
                            <p:childTnLst>
                              <p:par>
                                <p:cTn id="241" presetID="22" presetClass="entr" presetSubtype="8" fill="hold" grpId="0" nodeType="afterEffect">
                                  <p:stCondLst>
                                    <p:cond delay="0"/>
                                  </p:stCondLst>
                                  <p:childTnLst>
                                    <p:set>
                                      <p:cBhvr>
                                        <p:cTn id="242" dur="1" fill="hold">
                                          <p:stCondLst>
                                            <p:cond delay="0"/>
                                          </p:stCondLst>
                                        </p:cTn>
                                        <p:tgtEl>
                                          <p:spTgt spid="28906"/>
                                        </p:tgtEl>
                                        <p:attrNameLst>
                                          <p:attrName>style.visibility</p:attrName>
                                        </p:attrNameLst>
                                      </p:cBhvr>
                                      <p:to>
                                        <p:strVal val="visible"/>
                                      </p:to>
                                    </p:set>
                                    <p:animEffect transition="in" filter="wipe(left)">
                                      <p:cBhvr>
                                        <p:cTn id="243" dur="500"/>
                                        <p:tgtEl>
                                          <p:spTgt spid="28906"/>
                                        </p:tgtEl>
                                      </p:cBhvr>
                                    </p:animEffect>
                                  </p:childTnLst>
                                </p:cTn>
                              </p:par>
                            </p:childTnLst>
                          </p:cTn>
                        </p:par>
                        <p:par>
                          <p:cTn id="244" fill="hold">
                            <p:stCondLst>
                              <p:cond delay="30000"/>
                            </p:stCondLst>
                            <p:childTnLst>
                              <p:par>
                                <p:cTn id="245" presetID="22" presetClass="entr" presetSubtype="8" fill="hold" grpId="0" nodeType="afterEffect">
                                  <p:stCondLst>
                                    <p:cond delay="0"/>
                                  </p:stCondLst>
                                  <p:childTnLst>
                                    <p:set>
                                      <p:cBhvr>
                                        <p:cTn id="246" dur="1" fill="hold">
                                          <p:stCondLst>
                                            <p:cond delay="0"/>
                                          </p:stCondLst>
                                        </p:cTn>
                                        <p:tgtEl>
                                          <p:spTgt spid="28907"/>
                                        </p:tgtEl>
                                        <p:attrNameLst>
                                          <p:attrName>style.visibility</p:attrName>
                                        </p:attrNameLst>
                                      </p:cBhvr>
                                      <p:to>
                                        <p:strVal val="visible"/>
                                      </p:to>
                                    </p:set>
                                    <p:animEffect transition="in" filter="wipe(left)">
                                      <p:cBhvr>
                                        <p:cTn id="247" dur="500"/>
                                        <p:tgtEl>
                                          <p:spTgt spid="28907"/>
                                        </p:tgtEl>
                                      </p:cBhvr>
                                    </p:animEffect>
                                  </p:childTnLst>
                                </p:cTn>
                              </p:par>
                            </p:childTnLst>
                          </p:cTn>
                        </p:par>
                        <p:par>
                          <p:cTn id="248" fill="hold">
                            <p:stCondLst>
                              <p:cond delay="30500"/>
                            </p:stCondLst>
                            <p:childTnLst>
                              <p:par>
                                <p:cTn id="249" presetID="22" presetClass="entr" presetSubtype="8" fill="hold" grpId="0" nodeType="afterEffect">
                                  <p:stCondLst>
                                    <p:cond delay="0"/>
                                  </p:stCondLst>
                                  <p:childTnLst>
                                    <p:set>
                                      <p:cBhvr>
                                        <p:cTn id="250" dur="1" fill="hold">
                                          <p:stCondLst>
                                            <p:cond delay="0"/>
                                          </p:stCondLst>
                                        </p:cTn>
                                        <p:tgtEl>
                                          <p:spTgt spid="28908"/>
                                        </p:tgtEl>
                                        <p:attrNameLst>
                                          <p:attrName>style.visibility</p:attrName>
                                        </p:attrNameLst>
                                      </p:cBhvr>
                                      <p:to>
                                        <p:strVal val="visible"/>
                                      </p:to>
                                    </p:set>
                                    <p:animEffect transition="in" filter="wipe(left)">
                                      <p:cBhvr>
                                        <p:cTn id="251" dur="500"/>
                                        <p:tgtEl>
                                          <p:spTgt spid="28908"/>
                                        </p:tgtEl>
                                      </p:cBhvr>
                                    </p:animEffect>
                                  </p:childTnLst>
                                </p:cTn>
                              </p:par>
                            </p:childTnLst>
                          </p:cTn>
                        </p:par>
                        <p:par>
                          <p:cTn id="252" fill="hold">
                            <p:stCondLst>
                              <p:cond delay="31000"/>
                            </p:stCondLst>
                            <p:childTnLst>
                              <p:par>
                                <p:cTn id="253" presetID="22" presetClass="entr" presetSubtype="8" fill="hold" grpId="0" nodeType="afterEffect">
                                  <p:stCondLst>
                                    <p:cond delay="0"/>
                                  </p:stCondLst>
                                  <p:childTnLst>
                                    <p:set>
                                      <p:cBhvr>
                                        <p:cTn id="254" dur="1" fill="hold">
                                          <p:stCondLst>
                                            <p:cond delay="0"/>
                                          </p:stCondLst>
                                        </p:cTn>
                                        <p:tgtEl>
                                          <p:spTgt spid="28909"/>
                                        </p:tgtEl>
                                        <p:attrNameLst>
                                          <p:attrName>style.visibility</p:attrName>
                                        </p:attrNameLst>
                                      </p:cBhvr>
                                      <p:to>
                                        <p:strVal val="visible"/>
                                      </p:to>
                                    </p:set>
                                    <p:animEffect transition="in" filter="wipe(left)">
                                      <p:cBhvr>
                                        <p:cTn id="255" dur="500"/>
                                        <p:tgtEl>
                                          <p:spTgt spid="28909"/>
                                        </p:tgtEl>
                                      </p:cBhvr>
                                    </p:animEffect>
                                  </p:childTnLst>
                                </p:cTn>
                              </p:par>
                            </p:childTnLst>
                          </p:cTn>
                        </p:par>
                        <p:par>
                          <p:cTn id="256" fill="hold">
                            <p:stCondLst>
                              <p:cond delay="31500"/>
                            </p:stCondLst>
                            <p:childTnLst>
                              <p:par>
                                <p:cTn id="257" presetID="22" presetClass="entr" presetSubtype="8" fill="hold" grpId="0" nodeType="afterEffect">
                                  <p:stCondLst>
                                    <p:cond delay="0"/>
                                  </p:stCondLst>
                                  <p:childTnLst>
                                    <p:set>
                                      <p:cBhvr>
                                        <p:cTn id="258" dur="1" fill="hold">
                                          <p:stCondLst>
                                            <p:cond delay="0"/>
                                          </p:stCondLst>
                                        </p:cTn>
                                        <p:tgtEl>
                                          <p:spTgt spid="28910"/>
                                        </p:tgtEl>
                                        <p:attrNameLst>
                                          <p:attrName>style.visibility</p:attrName>
                                        </p:attrNameLst>
                                      </p:cBhvr>
                                      <p:to>
                                        <p:strVal val="visible"/>
                                      </p:to>
                                    </p:set>
                                    <p:animEffect transition="in" filter="wipe(left)">
                                      <p:cBhvr>
                                        <p:cTn id="259" dur="500"/>
                                        <p:tgtEl>
                                          <p:spTgt spid="28910"/>
                                        </p:tgtEl>
                                      </p:cBhvr>
                                    </p:animEffect>
                                  </p:childTnLst>
                                </p:cTn>
                              </p:par>
                            </p:childTnLst>
                          </p:cTn>
                        </p:par>
                        <p:par>
                          <p:cTn id="260" fill="hold">
                            <p:stCondLst>
                              <p:cond delay="32000"/>
                            </p:stCondLst>
                            <p:childTnLst>
                              <p:par>
                                <p:cTn id="261" presetID="22" presetClass="entr" presetSubtype="8" fill="hold" grpId="0" nodeType="afterEffect">
                                  <p:stCondLst>
                                    <p:cond delay="0"/>
                                  </p:stCondLst>
                                  <p:childTnLst>
                                    <p:set>
                                      <p:cBhvr>
                                        <p:cTn id="262" dur="1" fill="hold">
                                          <p:stCondLst>
                                            <p:cond delay="0"/>
                                          </p:stCondLst>
                                        </p:cTn>
                                        <p:tgtEl>
                                          <p:spTgt spid="28911"/>
                                        </p:tgtEl>
                                        <p:attrNameLst>
                                          <p:attrName>style.visibility</p:attrName>
                                        </p:attrNameLst>
                                      </p:cBhvr>
                                      <p:to>
                                        <p:strVal val="visible"/>
                                      </p:to>
                                    </p:set>
                                    <p:animEffect transition="in" filter="wipe(left)">
                                      <p:cBhvr>
                                        <p:cTn id="263" dur="500"/>
                                        <p:tgtEl>
                                          <p:spTgt spid="28911"/>
                                        </p:tgtEl>
                                      </p:cBhvr>
                                    </p:animEffect>
                                  </p:childTnLst>
                                </p:cTn>
                              </p:par>
                            </p:childTnLst>
                          </p:cTn>
                        </p:par>
                        <p:par>
                          <p:cTn id="264" fill="hold">
                            <p:stCondLst>
                              <p:cond delay="32500"/>
                            </p:stCondLst>
                            <p:childTnLst>
                              <p:par>
                                <p:cTn id="265" presetID="22" presetClass="entr" presetSubtype="8" fill="hold" grpId="0" nodeType="afterEffect">
                                  <p:stCondLst>
                                    <p:cond delay="0"/>
                                  </p:stCondLst>
                                  <p:childTnLst>
                                    <p:set>
                                      <p:cBhvr>
                                        <p:cTn id="266" dur="1" fill="hold">
                                          <p:stCondLst>
                                            <p:cond delay="0"/>
                                          </p:stCondLst>
                                        </p:cTn>
                                        <p:tgtEl>
                                          <p:spTgt spid="28912"/>
                                        </p:tgtEl>
                                        <p:attrNameLst>
                                          <p:attrName>style.visibility</p:attrName>
                                        </p:attrNameLst>
                                      </p:cBhvr>
                                      <p:to>
                                        <p:strVal val="visible"/>
                                      </p:to>
                                    </p:set>
                                    <p:animEffect transition="in" filter="wipe(left)">
                                      <p:cBhvr>
                                        <p:cTn id="267" dur="500"/>
                                        <p:tgtEl>
                                          <p:spTgt spid="28912"/>
                                        </p:tgtEl>
                                      </p:cBhvr>
                                    </p:animEffect>
                                  </p:childTnLst>
                                </p:cTn>
                              </p:par>
                            </p:childTnLst>
                          </p:cTn>
                        </p:par>
                        <p:par>
                          <p:cTn id="268" fill="hold">
                            <p:stCondLst>
                              <p:cond delay="33000"/>
                            </p:stCondLst>
                            <p:childTnLst>
                              <p:par>
                                <p:cTn id="269" presetID="22" presetClass="entr" presetSubtype="8" fill="hold" grpId="0" nodeType="afterEffect">
                                  <p:stCondLst>
                                    <p:cond delay="0"/>
                                  </p:stCondLst>
                                  <p:childTnLst>
                                    <p:set>
                                      <p:cBhvr>
                                        <p:cTn id="270" dur="1" fill="hold">
                                          <p:stCondLst>
                                            <p:cond delay="0"/>
                                          </p:stCondLst>
                                        </p:cTn>
                                        <p:tgtEl>
                                          <p:spTgt spid="28913"/>
                                        </p:tgtEl>
                                        <p:attrNameLst>
                                          <p:attrName>style.visibility</p:attrName>
                                        </p:attrNameLst>
                                      </p:cBhvr>
                                      <p:to>
                                        <p:strVal val="visible"/>
                                      </p:to>
                                    </p:set>
                                    <p:animEffect transition="in" filter="wipe(left)">
                                      <p:cBhvr>
                                        <p:cTn id="271" dur="500"/>
                                        <p:tgtEl>
                                          <p:spTgt spid="28913"/>
                                        </p:tgtEl>
                                      </p:cBhvr>
                                    </p:animEffect>
                                  </p:childTnLst>
                                </p:cTn>
                              </p:par>
                            </p:childTnLst>
                          </p:cTn>
                        </p:par>
                        <p:par>
                          <p:cTn id="272" fill="hold">
                            <p:stCondLst>
                              <p:cond delay="33500"/>
                            </p:stCondLst>
                            <p:childTnLst>
                              <p:par>
                                <p:cTn id="273" presetID="22" presetClass="entr" presetSubtype="8" fill="hold" grpId="0" nodeType="afterEffect">
                                  <p:stCondLst>
                                    <p:cond delay="0"/>
                                  </p:stCondLst>
                                  <p:childTnLst>
                                    <p:set>
                                      <p:cBhvr>
                                        <p:cTn id="274" dur="1" fill="hold">
                                          <p:stCondLst>
                                            <p:cond delay="0"/>
                                          </p:stCondLst>
                                        </p:cTn>
                                        <p:tgtEl>
                                          <p:spTgt spid="28914"/>
                                        </p:tgtEl>
                                        <p:attrNameLst>
                                          <p:attrName>style.visibility</p:attrName>
                                        </p:attrNameLst>
                                      </p:cBhvr>
                                      <p:to>
                                        <p:strVal val="visible"/>
                                      </p:to>
                                    </p:set>
                                    <p:animEffect transition="in" filter="wipe(left)">
                                      <p:cBhvr>
                                        <p:cTn id="275" dur="500"/>
                                        <p:tgtEl>
                                          <p:spTgt spid="28914"/>
                                        </p:tgtEl>
                                      </p:cBhvr>
                                    </p:animEffect>
                                  </p:childTnLst>
                                </p:cTn>
                              </p:par>
                            </p:childTnLst>
                          </p:cTn>
                        </p:par>
                        <p:par>
                          <p:cTn id="276" fill="hold">
                            <p:stCondLst>
                              <p:cond delay="34000"/>
                            </p:stCondLst>
                            <p:childTnLst>
                              <p:par>
                                <p:cTn id="277" presetID="22" presetClass="entr" presetSubtype="8" fill="hold" grpId="0" nodeType="afterEffect">
                                  <p:stCondLst>
                                    <p:cond delay="0"/>
                                  </p:stCondLst>
                                  <p:childTnLst>
                                    <p:set>
                                      <p:cBhvr>
                                        <p:cTn id="278" dur="1" fill="hold">
                                          <p:stCondLst>
                                            <p:cond delay="0"/>
                                          </p:stCondLst>
                                        </p:cTn>
                                        <p:tgtEl>
                                          <p:spTgt spid="28915"/>
                                        </p:tgtEl>
                                        <p:attrNameLst>
                                          <p:attrName>style.visibility</p:attrName>
                                        </p:attrNameLst>
                                      </p:cBhvr>
                                      <p:to>
                                        <p:strVal val="visible"/>
                                      </p:to>
                                    </p:set>
                                    <p:animEffect transition="in" filter="wipe(left)">
                                      <p:cBhvr>
                                        <p:cTn id="279" dur="500"/>
                                        <p:tgtEl>
                                          <p:spTgt spid="28915"/>
                                        </p:tgtEl>
                                      </p:cBhvr>
                                    </p:animEffect>
                                  </p:childTnLst>
                                </p:cTn>
                              </p:par>
                            </p:childTnLst>
                          </p:cTn>
                        </p:par>
                        <p:par>
                          <p:cTn id="280" fill="hold">
                            <p:stCondLst>
                              <p:cond delay="34500"/>
                            </p:stCondLst>
                            <p:childTnLst>
                              <p:par>
                                <p:cTn id="281" presetID="22" presetClass="entr" presetSubtype="8" fill="hold" grpId="0" nodeType="afterEffect">
                                  <p:stCondLst>
                                    <p:cond delay="0"/>
                                  </p:stCondLst>
                                  <p:childTnLst>
                                    <p:set>
                                      <p:cBhvr>
                                        <p:cTn id="282" dur="1" fill="hold">
                                          <p:stCondLst>
                                            <p:cond delay="0"/>
                                          </p:stCondLst>
                                        </p:cTn>
                                        <p:tgtEl>
                                          <p:spTgt spid="28916"/>
                                        </p:tgtEl>
                                        <p:attrNameLst>
                                          <p:attrName>style.visibility</p:attrName>
                                        </p:attrNameLst>
                                      </p:cBhvr>
                                      <p:to>
                                        <p:strVal val="visible"/>
                                      </p:to>
                                    </p:set>
                                    <p:animEffect transition="in" filter="wipe(left)">
                                      <p:cBhvr>
                                        <p:cTn id="283" dur="500"/>
                                        <p:tgtEl>
                                          <p:spTgt spid="28916"/>
                                        </p:tgtEl>
                                      </p:cBhvr>
                                    </p:animEffect>
                                  </p:childTnLst>
                                </p:cTn>
                              </p:par>
                            </p:childTnLst>
                          </p:cTn>
                        </p:par>
                        <p:par>
                          <p:cTn id="284" fill="hold">
                            <p:stCondLst>
                              <p:cond delay="35000"/>
                            </p:stCondLst>
                            <p:childTnLst>
                              <p:par>
                                <p:cTn id="285" presetID="22" presetClass="entr" presetSubtype="8" fill="hold" grpId="0" nodeType="afterEffect">
                                  <p:stCondLst>
                                    <p:cond delay="0"/>
                                  </p:stCondLst>
                                  <p:childTnLst>
                                    <p:set>
                                      <p:cBhvr>
                                        <p:cTn id="286" dur="1" fill="hold">
                                          <p:stCondLst>
                                            <p:cond delay="0"/>
                                          </p:stCondLst>
                                        </p:cTn>
                                        <p:tgtEl>
                                          <p:spTgt spid="28917"/>
                                        </p:tgtEl>
                                        <p:attrNameLst>
                                          <p:attrName>style.visibility</p:attrName>
                                        </p:attrNameLst>
                                      </p:cBhvr>
                                      <p:to>
                                        <p:strVal val="visible"/>
                                      </p:to>
                                    </p:set>
                                    <p:animEffect transition="in" filter="wipe(left)">
                                      <p:cBhvr>
                                        <p:cTn id="287" dur="500"/>
                                        <p:tgtEl>
                                          <p:spTgt spid="28917"/>
                                        </p:tgtEl>
                                      </p:cBhvr>
                                    </p:animEffect>
                                  </p:childTnLst>
                                </p:cTn>
                              </p:par>
                            </p:childTnLst>
                          </p:cTn>
                        </p:par>
                        <p:par>
                          <p:cTn id="288" fill="hold">
                            <p:stCondLst>
                              <p:cond delay="35500"/>
                            </p:stCondLst>
                            <p:childTnLst>
                              <p:par>
                                <p:cTn id="289" presetID="22" presetClass="entr" presetSubtype="8" fill="hold" grpId="0" nodeType="afterEffect">
                                  <p:stCondLst>
                                    <p:cond delay="0"/>
                                  </p:stCondLst>
                                  <p:childTnLst>
                                    <p:set>
                                      <p:cBhvr>
                                        <p:cTn id="290" dur="1" fill="hold">
                                          <p:stCondLst>
                                            <p:cond delay="0"/>
                                          </p:stCondLst>
                                        </p:cTn>
                                        <p:tgtEl>
                                          <p:spTgt spid="28918"/>
                                        </p:tgtEl>
                                        <p:attrNameLst>
                                          <p:attrName>style.visibility</p:attrName>
                                        </p:attrNameLst>
                                      </p:cBhvr>
                                      <p:to>
                                        <p:strVal val="visible"/>
                                      </p:to>
                                    </p:set>
                                    <p:animEffect transition="in" filter="wipe(left)">
                                      <p:cBhvr>
                                        <p:cTn id="291" dur="500"/>
                                        <p:tgtEl>
                                          <p:spTgt spid="28918"/>
                                        </p:tgtEl>
                                      </p:cBhvr>
                                    </p:animEffect>
                                  </p:childTnLst>
                                </p:cTn>
                              </p:par>
                            </p:childTnLst>
                          </p:cTn>
                        </p:par>
                        <p:par>
                          <p:cTn id="292" fill="hold">
                            <p:stCondLst>
                              <p:cond delay="36000"/>
                            </p:stCondLst>
                            <p:childTnLst>
                              <p:par>
                                <p:cTn id="293" presetID="22" presetClass="entr" presetSubtype="8" fill="hold" grpId="0" nodeType="afterEffect">
                                  <p:stCondLst>
                                    <p:cond delay="0"/>
                                  </p:stCondLst>
                                  <p:childTnLst>
                                    <p:set>
                                      <p:cBhvr>
                                        <p:cTn id="294" dur="1" fill="hold">
                                          <p:stCondLst>
                                            <p:cond delay="0"/>
                                          </p:stCondLst>
                                        </p:cTn>
                                        <p:tgtEl>
                                          <p:spTgt spid="28919"/>
                                        </p:tgtEl>
                                        <p:attrNameLst>
                                          <p:attrName>style.visibility</p:attrName>
                                        </p:attrNameLst>
                                      </p:cBhvr>
                                      <p:to>
                                        <p:strVal val="visible"/>
                                      </p:to>
                                    </p:set>
                                    <p:animEffect transition="in" filter="wipe(left)">
                                      <p:cBhvr>
                                        <p:cTn id="295" dur="500"/>
                                        <p:tgtEl>
                                          <p:spTgt spid="28919"/>
                                        </p:tgtEl>
                                      </p:cBhvr>
                                    </p:animEffect>
                                  </p:childTnLst>
                                </p:cTn>
                              </p:par>
                            </p:childTnLst>
                          </p:cTn>
                        </p:par>
                        <p:par>
                          <p:cTn id="296" fill="hold">
                            <p:stCondLst>
                              <p:cond delay="36500"/>
                            </p:stCondLst>
                            <p:childTnLst>
                              <p:par>
                                <p:cTn id="297" presetID="22" presetClass="entr" presetSubtype="8" fill="hold" grpId="0" nodeType="afterEffect">
                                  <p:stCondLst>
                                    <p:cond delay="0"/>
                                  </p:stCondLst>
                                  <p:childTnLst>
                                    <p:set>
                                      <p:cBhvr>
                                        <p:cTn id="298" dur="1" fill="hold">
                                          <p:stCondLst>
                                            <p:cond delay="0"/>
                                          </p:stCondLst>
                                        </p:cTn>
                                        <p:tgtEl>
                                          <p:spTgt spid="28920"/>
                                        </p:tgtEl>
                                        <p:attrNameLst>
                                          <p:attrName>style.visibility</p:attrName>
                                        </p:attrNameLst>
                                      </p:cBhvr>
                                      <p:to>
                                        <p:strVal val="visible"/>
                                      </p:to>
                                    </p:set>
                                    <p:animEffect transition="in" filter="wipe(left)">
                                      <p:cBhvr>
                                        <p:cTn id="299" dur="500"/>
                                        <p:tgtEl>
                                          <p:spTgt spid="28920"/>
                                        </p:tgtEl>
                                      </p:cBhvr>
                                    </p:animEffect>
                                  </p:childTnLst>
                                </p:cTn>
                              </p:par>
                            </p:childTnLst>
                          </p:cTn>
                        </p:par>
                        <p:par>
                          <p:cTn id="300" fill="hold">
                            <p:stCondLst>
                              <p:cond delay="37000"/>
                            </p:stCondLst>
                            <p:childTnLst>
                              <p:par>
                                <p:cTn id="301" presetID="22" presetClass="entr" presetSubtype="8" fill="hold" grpId="0" nodeType="afterEffect">
                                  <p:stCondLst>
                                    <p:cond delay="0"/>
                                  </p:stCondLst>
                                  <p:childTnLst>
                                    <p:set>
                                      <p:cBhvr>
                                        <p:cTn id="302" dur="1" fill="hold">
                                          <p:stCondLst>
                                            <p:cond delay="0"/>
                                          </p:stCondLst>
                                        </p:cTn>
                                        <p:tgtEl>
                                          <p:spTgt spid="28921"/>
                                        </p:tgtEl>
                                        <p:attrNameLst>
                                          <p:attrName>style.visibility</p:attrName>
                                        </p:attrNameLst>
                                      </p:cBhvr>
                                      <p:to>
                                        <p:strVal val="visible"/>
                                      </p:to>
                                    </p:set>
                                    <p:animEffect transition="in" filter="wipe(left)">
                                      <p:cBhvr>
                                        <p:cTn id="303" dur="500"/>
                                        <p:tgtEl>
                                          <p:spTgt spid="28921"/>
                                        </p:tgtEl>
                                      </p:cBhvr>
                                    </p:animEffect>
                                  </p:childTnLst>
                                </p:cTn>
                              </p:par>
                            </p:childTnLst>
                          </p:cTn>
                        </p:par>
                        <p:par>
                          <p:cTn id="304" fill="hold">
                            <p:stCondLst>
                              <p:cond delay="37500"/>
                            </p:stCondLst>
                            <p:childTnLst>
                              <p:par>
                                <p:cTn id="305" presetID="22" presetClass="entr" presetSubtype="8" fill="hold" grpId="0" nodeType="afterEffect">
                                  <p:stCondLst>
                                    <p:cond delay="0"/>
                                  </p:stCondLst>
                                  <p:childTnLst>
                                    <p:set>
                                      <p:cBhvr>
                                        <p:cTn id="306" dur="1" fill="hold">
                                          <p:stCondLst>
                                            <p:cond delay="0"/>
                                          </p:stCondLst>
                                        </p:cTn>
                                        <p:tgtEl>
                                          <p:spTgt spid="28922"/>
                                        </p:tgtEl>
                                        <p:attrNameLst>
                                          <p:attrName>style.visibility</p:attrName>
                                        </p:attrNameLst>
                                      </p:cBhvr>
                                      <p:to>
                                        <p:strVal val="visible"/>
                                      </p:to>
                                    </p:set>
                                    <p:animEffect transition="in" filter="wipe(left)">
                                      <p:cBhvr>
                                        <p:cTn id="307" dur="500"/>
                                        <p:tgtEl>
                                          <p:spTgt spid="28922"/>
                                        </p:tgtEl>
                                      </p:cBhvr>
                                    </p:animEffect>
                                  </p:childTnLst>
                                </p:cTn>
                              </p:par>
                            </p:childTnLst>
                          </p:cTn>
                        </p:par>
                        <p:par>
                          <p:cTn id="308" fill="hold">
                            <p:stCondLst>
                              <p:cond delay="38000"/>
                            </p:stCondLst>
                            <p:childTnLst>
                              <p:par>
                                <p:cTn id="309" presetID="22" presetClass="entr" presetSubtype="8" fill="hold" grpId="0" nodeType="afterEffect">
                                  <p:stCondLst>
                                    <p:cond delay="0"/>
                                  </p:stCondLst>
                                  <p:childTnLst>
                                    <p:set>
                                      <p:cBhvr>
                                        <p:cTn id="310" dur="1" fill="hold">
                                          <p:stCondLst>
                                            <p:cond delay="0"/>
                                          </p:stCondLst>
                                        </p:cTn>
                                        <p:tgtEl>
                                          <p:spTgt spid="28923"/>
                                        </p:tgtEl>
                                        <p:attrNameLst>
                                          <p:attrName>style.visibility</p:attrName>
                                        </p:attrNameLst>
                                      </p:cBhvr>
                                      <p:to>
                                        <p:strVal val="visible"/>
                                      </p:to>
                                    </p:set>
                                    <p:animEffect transition="in" filter="wipe(left)">
                                      <p:cBhvr>
                                        <p:cTn id="311" dur="500"/>
                                        <p:tgtEl>
                                          <p:spTgt spid="28923"/>
                                        </p:tgtEl>
                                      </p:cBhvr>
                                    </p:animEffect>
                                  </p:childTnLst>
                                </p:cTn>
                              </p:par>
                            </p:childTnLst>
                          </p:cTn>
                        </p:par>
                        <p:par>
                          <p:cTn id="312" fill="hold">
                            <p:stCondLst>
                              <p:cond delay="38500"/>
                            </p:stCondLst>
                            <p:childTnLst>
                              <p:par>
                                <p:cTn id="313" presetID="22" presetClass="entr" presetSubtype="8" fill="hold" grpId="0" nodeType="afterEffect">
                                  <p:stCondLst>
                                    <p:cond delay="0"/>
                                  </p:stCondLst>
                                  <p:childTnLst>
                                    <p:set>
                                      <p:cBhvr>
                                        <p:cTn id="314" dur="1" fill="hold">
                                          <p:stCondLst>
                                            <p:cond delay="0"/>
                                          </p:stCondLst>
                                        </p:cTn>
                                        <p:tgtEl>
                                          <p:spTgt spid="28924"/>
                                        </p:tgtEl>
                                        <p:attrNameLst>
                                          <p:attrName>style.visibility</p:attrName>
                                        </p:attrNameLst>
                                      </p:cBhvr>
                                      <p:to>
                                        <p:strVal val="visible"/>
                                      </p:to>
                                    </p:set>
                                    <p:animEffect transition="in" filter="wipe(left)">
                                      <p:cBhvr>
                                        <p:cTn id="315" dur="500"/>
                                        <p:tgtEl>
                                          <p:spTgt spid="28924"/>
                                        </p:tgtEl>
                                      </p:cBhvr>
                                    </p:animEffect>
                                  </p:childTnLst>
                                </p:cTn>
                              </p:par>
                            </p:childTnLst>
                          </p:cTn>
                        </p:par>
                        <p:par>
                          <p:cTn id="316" fill="hold">
                            <p:stCondLst>
                              <p:cond delay="39000"/>
                            </p:stCondLst>
                            <p:childTnLst>
                              <p:par>
                                <p:cTn id="317" presetID="22" presetClass="entr" presetSubtype="8" fill="hold" grpId="0" nodeType="afterEffect">
                                  <p:stCondLst>
                                    <p:cond delay="0"/>
                                  </p:stCondLst>
                                  <p:childTnLst>
                                    <p:set>
                                      <p:cBhvr>
                                        <p:cTn id="318" dur="1" fill="hold">
                                          <p:stCondLst>
                                            <p:cond delay="0"/>
                                          </p:stCondLst>
                                        </p:cTn>
                                        <p:tgtEl>
                                          <p:spTgt spid="28925"/>
                                        </p:tgtEl>
                                        <p:attrNameLst>
                                          <p:attrName>style.visibility</p:attrName>
                                        </p:attrNameLst>
                                      </p:cBhvr>
                                      <p:to>
                                        <p:strVal val="visible"/>
                                      </p:to>
                                    </p:set>
                                    <p:animEffect transition="in" filter="wipe(left)">
                                      <p:cBhvr>
                                        <p:cTn id="319" dur="500"/>
                                        <p:tgtEl>
                                          <p:spTgt spid="28925"/>
                                        </p:tgtEl>
                                      </p:cBhvr>
                                    </p:animEffect>
                                  </p:childTnLst>
                                </p:cTn>
                              </p:par>
                            </p:childTnLst>
                          </p:cTn>
                        </p:par>
                        <p:par>
                          <p:cTn id="320" fill="hold">
                            <p:stCondLst>
                              <p:cond delay="39500"/>
                            </p:stCondLst>
                            <p:childTnLst>
                              <p:par>
                                <p:cTn id="321" presetID="22" presetClass="entr" presetSubtype="8" fill="hold" grpId="0" nodeType="afterEffect">
                                  <p:stCondLst>
                                    <p:cond delay="0"/>
                                  </p:stCondLst>
                                  <p:childTnLst>
                                    <p:set>
                                      <p:cBhvr>
                                        <p:cTn id="322" dur="1" fill="hold">
                                          <p:stCondLst>
                                            <p:cond delay="0"/>
                                          </p:stCondLst>
                                        </p:cTn>
                                        <p:tgtEl>
                                          <p:spTgt spid="28926"/>
                                        </p:tgtEl>
                                        <p:attrNameLst>
                                          <p:attrName>style.visibility</p:attrName>
                                        </p:attrNameLst>
                                      </p:cBhvr>
                                      <p:to>
                                        <p:strVal val="visible"/>
                                      </p:to>
                                    </p:set>
                                    <p:animEffect transition="in" filter="wipe(left)">
                                      <p:cBhvr>
                                        <p:cTn id="323" dur="500"/>
                                        <p:tgtEl>
                                          <p:spTgt spid="28926"/>
                                        </p:tgtEl>
                                      </p:cBhvr>
                                    </p:animEffect>
                                  </p:childTnLst>
                                </p:cTn>
                              </p:par>
                            </p:childTnLst>
                          </p:cTn>
                        </p:par>
                        <p:par>
                          <p:cTn id="324" fill="hold">
                            <p:stCondLst>
                              <p:cond delay="40000"/>
                            </p:stCondLst>
                            <p:childTnLst>
                              <p:par>
                                <p:cTn id="325" presetID="22" presetClass="entr" presetSubtype="8" fill="hold" grpId="0" nodeType="afterEffect">
                                  <p:stCondLst>
                                    <p:cond delay="0"/>
                                  </p:stCondLst>
                                  <p:childTnLst>
                                    <p:set>
                                      <p:cBhvr>
                                        <p:cTn id="326" dur="1" fill="hold">
                                          <p:stCondLst>
                                            <p:cond delay="0"/>
                                          </p:stCondLst>
                                        </p:cTn>
                                        <p:tgtEl>
                                          <p:spTgt spid="28927"/>
                                        </p:tgtEl>
                                        <p:attrNameLst>
                                          <p:attrName>style.visibility</p:attrName>
                                        </p:attrNameLst>
                                      </p:cBhvr>
                                      <p:to>
                                        <p:strVal val="visible"/>
                                      </p:to>
                                    </p:set>
                                    <p:animEffect transition="in" filter="wipe(left)">
                                      <p:cBhvr>
                                        <p:cTn id="327" dur="500"/>
                                        <p:tgtEl>
                                          <p:spTgt spid="28927"/>
                                        </p:tgtEl>
                                      </p:cBhvr>
                                    </p:animEffect>
                                  </p:childTnLst>
                                </p:cTn>
                              </p:par>
                            </p:childTnLst>
                          </p:cTn>
                        </p:par>
                        <p:par>
                          <p:cTn id="328" fill="hold">
                            <p:stCondLst>
                              <p:cond delay="40500"/>
                            </p:stCondLst>
                            <p:childTnLst>
                              <p:par>
                                <p:cTn id="329" presetID="22" presetClass="entr" presetSubtype="8" fill="hold" grpId="0" nodeType="afterEffect">
                                  <p:stCondLst>
                                    <p:cond delay="0"/>
                                  </p:stCondLst>
                                  <p:childTnLst>
                                    <p:set>
                                      <p:cBhvr>
                                        <p:cTn id="330" dur="1" fill="hold">
                                          <p:stCondLst>
                                            <p:cond delay="0"/>
                                          </p:stCondLst>
                                        </p:cTn>
                                        <p:tgtEl>
                                          <p:spTgt spid="28928"/>
                                        </p:tgtEl>
                                        <p:attrNameLst>
                                          <p:attrName>style.visibility</p:attrName>
                                        </p:attrNameLst>
                                      </p:cBhvr>
                                      <p:to>
                                        <p:strVal val="visible"/>
                                      </p:to>
                                    </p:set>
                                    <p:animEffect transition="in" filter="wipe(left)">
                                      <p:cBhvr>
                                        <p:cTn id="331" dur="500"/>
                                        <p:tgtEl>
                                          <p:spTgt spid="28928"/>
                                        </p:tgtEl>
                                      </p:cBhvr>
                                    </p:animEffect>
                                  </p:childTnLst>
                                </p:cTn>
                              </p:par>
                            </p:childTnLst>
                          </p:cTn>
                        </p:par>
                        <p:par>
                          <p:cTn id="332" fill="hold">
                            <p:stCondLst>
                              <p:cond delay="41000"/>
                            </p:stCondLst>
                            <p:childTnLst>
                              <p:par>
                                <p:cTn id="333" presetID="22" presetClass="entr" presetSubtype="8" fill="hold" grpId="0" nodeType="afterEffect">
                                  <p:stCondLst>
                                    <p:cond delay="0"/>
                                  </p:stCondLst>
                                  <p:childTnLst>
                                    <p:set>
                                      <p:cBhvr>
                                        <p:cTn id="334" dur="1" fill="hold">
                                          <p:stCondLst>
                                            <p:cond delay="0"/>
                                          </p:stCondLst>
                                        </p:cTn>
                                        <p:tgtEl>
                                          <p:spTgt spid="28929"/>
                                        </p:tgtEl>
                                        <p:attrNameLst>
                                          <p:attrName>style.visibility</p:attrName>
                                        </p:attrNameLst>
                                      </p:cBhvr>
                                      <p:to>
                                        <p:strVal val="visible"/>
                                      </p:to>
                                    </p:set>
                                    <p:animEffect transition="in" filter="wipe(left)">
                                      <p:cBhvr>
                                        <p:cTn id="335" dur="500"/>
                                        <p:tgtEl>
                                          <p:spTgt spid="28929"/>
                                        </p:tgtEl>
                                      </p:cBhvr>
                                    </p:animEffect>
                                  </p:childTnLst>
                                </p:cTn>
                              </p:par>
                            </p:childTnLst>
                          </p:cTn>
                        </p:par>
                        <p:par>
                          <p:cTn id="336" fill="hold">
                            <p:stCondLst>
                              <p:cond delay="41500"/>
                            </p:stCondLst>
                            <p:childTnLst>
                              <p:par>
                                <p:cTn id="337" presetID="22" presetClass="entr" presetSubtype="8" fill="hold" grpId="0" nodeType="afterEffect">
                                  <p:stCondLst>
                                    <p:cond delay="0"/>
                                  </p:stCondLst>
                                  <p:childTnLst>
                                    <p:set>
                                      <p:cBhvr>
                                        <p:cTn id="338" dur="1" fill="hold">
                                          <p:stCondLst>
                                            <p:cond delay="0"/>
                                          </p:stCondLst>
                                        </p:cTn>
                                        <p:tgtEl>
                                          <p:spTgt spid="28930"/>
                                        </p:tgtEl>
                                        <p:attrNameLst>
                                          <p:attrName>style.visibility</p:attrName>
                                        </p:attrNameLst>
                                      </p:cBhvr>
                                      <p:to>
                                        <p:strVal val="visible"/>
                                      </p:to>
                                    </p:set>
                                    <p:animEffect transition="in" filter="wipe(left)">
                                      <p:cBhvr>
                                        <p:cTn id="339" dur="500"/>
                                        <p:tgtEl>
                                          <p:spTgt spid="28930"/>
                                        </p:tgtEl>
                                      </p:cBhvr>
                                    </p:animEffect>
                                  </p:childTnLst>
                                </p:cTn>
                              </p:par>
                            </p:childTnLst>
                          </p:cTn>
                        </p:par>
                        <p:par>
                          <p:cTn id="340" fill="hold">
                            <p:stCondLst>
                              <p:cond delay="42000"/>
                            </p:stCondLst>
                            <p:childTnLst>
                              <p:par>
                                <p:cTn id="341" presetID="22" presetClass="entr" presetSubtype="8" fill="hold" grpId="0" nodeType="afterEffect">
                                  <p:stCondLst>
                                    <p:cond delay="0"/>
                                  </p:stCondLst>
                                  <p:childTnLst>
                                    <p:set>
                                      <p:cBhvr>
                                        <p:cTn id="342" dur="1" fill="hold">
                                          <p:stCondLst>
                                            <p:cond delay="0"/>
                                          </p:stCondLst>
                                        </p:cTn>
                                        <p:tgtEl>
                                          <p:spTgt spid="28931"/>
                                        </p:tgtEl>
                                        <p:attrNameLst>
                                          <p:attrName>style.visibility</p:attrName>
                                        </p:attrNameLst>
                                      </p:cBhvr>
                                      <p:to>
                                        <p:strVal val="visible"/>
                                      </p:to>
                                    </p:set>
                                    <p:animEffect transition="in" filter="wipe(left)">
                                      <p:cBhvr>
                                        <p:cTn id="343" dur="500"/>
                                        <p:tgtEl>
                                          <p:spTgt spid="28931"/>
                                        </p:tgtEl>
                                      </p:cBhvr>
                                    </p:animEffect>
                                  </p:childTnLst>
                                </p:cTn>
                              </p:par>
                            </p:childTnLst>
                          </p:cTn>
                        </p:par>
                        <p:par>
                          <p:cTn id="344" fill="hold">
                            <p:stCondLst>
                              <p:cond delay="42500"/>
                            </p:stCondLst>
                            <p:childTnLst>
                              <p:par>
                                <p:cTn id="345" presetID="22" presetClass="entr" presetSubtype="8" fill="hold" grpId="0" nodeType="afterEffect">
                                  <p:stCondLst>
                                    <p:cond delay="0"/>
                                  </p:stCondLst>
                                  <p:childTnLst>
                                    <p:set>
                                      <p:cBhvr>
                                        <p:cTn id="346" dur="1" fill="hold">
                                          <p:stCondLst>
                                            <p:cond delay="0"/>
                                          </p:stCondLst>
                                        </p:cTn>
                                        <p:tgtEl>
                                          <p:spTgt spid="28932"/>
                                        </p:tgtEl>
                                        <p:attrNameLst>
                                          <p:attrName>style.visibility</p:attrName>
                                        </p:attrNameLst>
                                      </p:cBhvr>
                                      <p:to>
                                        <p:strVal val="visible"/>
                                      </p:to>
                                    </p:set>
                                    <p:animEffect transition="in" filter="wipe(left)">
                                      <p:cBhvr>
                                        <p:cTn id="347" dur="500"/>
                                        <p:tgtEl>
                                          <p:spTgt spid="28932"/>
                                        </p:tgtEl>
                                      </p:cBhvr>
                                    </p:animEffect>
                                  </p:childTnLst>
                                </p:cTn>
                              </p:par>
                            </p:childTnLst>
                          </p:cTn>
                        </p:par>
                        <p:par>
                          <p:cTn id="348" fill="hold">
                            <p:stCondLst>
                              <p:cond delay="43000"/>
                            </p:stCondLst>
                            <p:childTnLst>
                              <p:par>
                                <p:cTn id="349" presetID="22" presetClass="entr" presetSubtype="8" fill="hold" grpId="0" nodeType="afterEffect">
                                  <p:stCondLst>
                                    <p:cond delay="0"/>
                                  </p:stCondLst>
                                  <p:childTnLst>
                                    <p:set>
                                      <p:cBhvr>
                                        <p:cTn id="350" dur="1" fill="hold">
                                          <p:stCondLst>
                                            <p:cond delay="0"/>
                                          </p:stCondLst>
                                        </p:cTn>
                                        <p:tgtEl>
                                          <p:spTgt spid="28933"/>
                                        </p:tgtEl>
                                        <p:attrNameLst>
                                          <p:attrName>style.visibility</p:attrName>
                                        </p:attrNameLst>
                                      </p:cBhvr>
                                      <p:to>
                                        <p:strVal val="visible"/>
                                      </p:to>
                                    </p:set>
                                    <p:animEffect transition="in" filter="wipe(left)">
                                      <p:cBhvr>
                                        <p:cTn id="351" dur="500"/>
                                        <p:tgtEl>
                                          <p:spTgt spid="28933"/>
                                        </p:tgtEl>
                                      </p:cBhvr>
                                    </p:animEffect>
                                  </p:childTnLst>
                                </p:cTn>
                              </p:par>
                            </p:childTnLst>
                          </p:cTn>
                        </p:par>
                        <p:par>
                          <p:cTn id="352" fill="hold">
                            <p:stCondLst>
                              <p:cond delay="43500"/>
                            </p:stCondLst>
                            <p:childTnLst>
                              <p:par>
                                <p:cTn id="353" presetID="22" presetClass="entr" presetSubtype="8" fill="hold" grpId="0" nodeType="afterEffect">
                                  <p:stCondLst>
                                    <p:cond delay="0"/>
                                  </p:stCondLst>
                                  <p:childTnLst>
                                    <p:set>
                                      <p:cBhvr>
                                        <p:cTn id="354" dur="1" fill="hold">
                                          <p:stCondLst>
                                            <p:cond delay="0"/>
                                          </p:stCondLst>
                                        </p:cTn>
                                        <p:tgtEl>
                                          <p:spTgt spid="28934"/>
                                        </p:tgtEl>
                                        <p:attrNameLst>
                                          <p:attrName>style.visibility</p:attrName>
                                        </p:attrNameLst>
                                      </p:cBhvr>
                                      <p:to>
                                        <p:strVal val="visible"/>
                                      </p:to>
                                    </p:set>
                                    <p:animEffect transition="in" filter="wipe(left)">
                                      <p:cBhvr>
                                        <p:cTn id="355" dur="500"/>
                                        <p:tgtEl>
                                          <p:spTgt spid="28934"/>
                                        </p:tgtEl>
                                      </p:cBhvr>
                                    </p:animEffect>
                                  </p:childTnLst>
                                </p:cTn>
                              </p:par>
                            </p:childTnLst>
                          </p:cTn>
                        </p:par>
                        <p:par>
                          <p:cTn id="356" fill="hold">
                            <p:stCondLst>
                              <p:cond delay="44000"/>
                            </p:stCondLst>
                            <p:childTnLst>
                              <p:par>
                                <p:cTn id="357" presetID="22" presetClass="entr" presetSubtype="8" fill="hold" grpId="0" nodeType="afterEffect">
                                  <p:stCondLst>
                                    <p:cond delay="0"/>
                                  </p:stCondLst>
                                  <p:childTnLst>
                                    <p:set>
                                      <p:cBhvr>
                                        <p:cTn id="358" dur="1" fill="hold">
                                          <p:stCondLst>
                                            <p:cond delay="0"/>
                                          </p:stCondLst>
                                        </p:cTn>
                                        <p:tgtEl>
                                          <p:spTgt spid="28935"/>
                                        </p:tgtEl>
                                        <p:attrNameLst>
                                          <p:attrName>style.visibility</p:attrName>
                                        </p:attrNameLst>
                                      </p:cBhvr>
                                      <p:to>
                                        <p:strVal val="visible"/>
                                      </p:to>
                                    </p:set>
                                    <p:animEffect transition="in" filter="wipe(left)">
                                      <p:cBhvr>
                                        <p:cTn id="359" dur="500"/>
                                        <p:tgtEl>
                                          <p:spTgt spid="28935"/>
                                        </p:tgtEl>
                                      </p:cBhvr>
                                    </p:animEffect>
                                  </p:childTnLst>
                                </p:cTn>
                              </p:par>
                            </p:childTnLst>
                          </p:cTn>
                        </p:par>
                        <p:par>
                          <p:cTn id="360" fill="hold">
                            <p:stCondLst>
                              <p:cond delay="44500"/>
                            </p:stCondLst>
                            <p:childTnLst>
                              <p:par>
                                <p:cTn id="361" presetID="22" presetClass="entr" presetSubtype="8" fill="hold" grpId="0" nodeType="afterEffect">
                                  <p:stCondLst>
                                    <p:cond delay="0"/>
                                  </p:stCondLst>
                                  <p:childTnLst>
                                    <p:set>
                                      <p:cBhvr>
                                        <p:cTn id="362" dur="1" fill="hold">
                                          <p:stCondLst>
                                            <p:cond delay="0"/>
                                          </p:stCondLst>
                                        </p:cTn>
                                        <p:tgtEl>
                                          <p:spTgt spid="28936"/>
                                        </p:tgtEl>
                                        <p:attrNameLst>
                                          <p:attrName>style.visibility</p:attrName>
                                        </p:attrNameLst>
                                      </p:cBhvr>
                                      <p:to>
                                        <p:strVal val="visible"/>
                                      </p:to>
                                    </p:set>
                                    <p:animEffect transition="in" filter="wipe(left)">
                                      <p:cBhvr>
                                        <p:cTn id="363" dur="500"/>
                                        <p:tgtEl>
                                          <p:spTgt spid="28936"/>
                                        </p:tgtEl>
                                      </p:cBhvr>
                                    </p:animEffect>
                                  </p:childTnLst>
                                </p:cTn>
                              </p:par>
                            </p:childTnLst>
                          </p:cTn>
                        </p:par>
                        <p:par>
                          <p:cTn id="364" fill="hold">
                            <p:stCondLst>
                              <p:cond delay="45000"/>
                            </p:stCondLst>
                            <p:childTnLst>
                              <p:par>
                                <p:cTn id="365" presetID="22" presetClass="entr" presetSubtype="8" fill="hold" grpId="0" nodeType="afterEffect">
                                  <p:stCondLst>
                                    <p:cond delay="0"/>
                                  </p:stCondLst>
                                  <p:childTnLst>
                                    <p:set>
                                      <p:cBhvr>
                                        <p:cTn id="366" dur="1" fill="hold">
                                          <p:stCondLst>
                                            <p:cond delay="0"/>
                                          </p:stCondLst>
                                        </p:cTn>
                                        <p:tgtEl>
                                          <p:spTgt spid="28937"/>
                                        </p:tgtEl>
                                        <p:attrNameLst>
                                          <p:attrName>style.visibility</p:attrName>
                                        </p:attrNameLst>
                                      </p:cBhvr>
                                      <p:to>
                                        <p:strVal val="visible"/>
                                      </p:to>
                                    </p:set>
                                    <p:animEffect transition="in" filter="wipe(left)">
                                      <p:cBhvr>
                                        <p:cTn id="367" dur="500"/>
                                        <p:tgtEl>
                                          <p:spTgt spid="28937"/>
                                        </p:tgtEl>
                                      </p:cBhvr>
                                    </p:animEffect>
                                  </p:childTnLst>
                                </p:cTn>
                              </p:par>
                            </p:childTnLst>
                          </p:cTn>
                        </p:par>
                        <p:par>
                          <p:cTn id="368" fill="hold">
                            <p:stCondLst>
                              <p:cond delay="45500"/>
                            </p:stCondLst>
                            <p:childTnLst>
                              <p:par>
                                <p:cTn id="369" presetID="22" presetClass="entr" presetSubtype="8" fill="hold" grpId="0" nodeType="afterEffect">
                                  <p:stCondLst>
                                    <p:cond delay="0"/>
                                  </p:stCondLst>
                                  <p:childTnLst>
                                    <p:set>
                                      <p:cBhvr>
                                        <p:cTn id="370" dur="1" fill="hold">
                                          <p:stCondLst>
                                            <p:cond delay="0"/>
                                          </p:stCondLst>
                                        </p:cTn>
                                        <p:tgtEl>
                                          <p:spTgt spid="28938"/>
                                        </p:tgtEl>
                                        <p:attrNameLst>
                                          <p:attrName>style.visibility</p:attrName>
                                        </p:attrNameLst>
                                      </p:cBhvr>
                                      <p:to>
                                        <p:strVal val="visible"/>
                                      </p:to>
                                    </p:set>
                                    <p:animEffect transition="in" filter="wipe(left)">
                                      <p:cBhvr>
                                        <p:cTn id="371" dur="500"/>
                                        <p:tgtEl>
                                          <p:spTgt spid="28938"/>
                                        </p:tgtEl>
                                      </p:cBhvr>
                                    </p:animEffect>
                                  </p:childTnLst>
                                </p:cTn>
                              </p:par>
                            </p:childTnLst>
                          </p:cTn>
                        </p:par>
                        <p:par>
                          <p:cTn id="372" fill="hold">
                            <p:stCondLst>
                              <p:cond delay="46000"/>
                            </p:stCondLst>
                            <p:childTnLst>
                              <p:par>
                                <p:cTn id="373" presetID="22" presetClass="entr" presetSubtype="8" fill="hold" grpId="0" nodeType="afterEffect">
                                  <p:stCondLst>
                                    <p:cond delay="0"/>
                                  </p:stCondLst>
                                  <p:childTnLst>
                                    <p:set>
                                      <p:cBhvr>
                                        <p:cTn id="374" dur="1" fill="hold">
                                          <p:stCondLst>
                                            <p:cond delay="0"/>
                                          </p:stCondLst>
                                        </p:cTn>
                                        <p:tgtEl>
                                          <p:spTgt spid="28939"/>
                                        </p:tgtEl>
                                        <p:attrNameLst>
                                          <p:attrName>style.visibility</p:attrName>
                                        </p:attrNameLst>
                                      </p:cBhvr>
                                      <p:to>
                                        <p:strVal val="visible"/>
                                      </p:to>
                                    </p:set>
                                    <p:animEffect transition="in" filter="wipe(left)">
                                      <p:cBhvr>
                                        <p:cTn id="375" dur="500"/>
                                        <p:tgtEl>
                                          <p:spTgt spid="28939"/>
                                        </p:tgtEl>
                                      </p:cBhvr>
                                    </p:animEffect>
                                  </p:childTnLst>
                                </p:cTn>
                              </p:par>
                            </p:childTnLst>
                          </p:cTn>
                        </p:par>
                        <p:par>
                          <p:cTn id="376" fill="hold">
                            <p:stCondLst>
                              <p:cond delay="46500"/>
                            </p:stCondLst>
                            <p:childTnLst>
                              <p:par>
                                <p:cTn id="377" presetID="22" presetClass="entr" presetSubtype="8" fill="hold" grpId="0" nodeType="afterEffect">
                                  <p:stCondLst>
                                    <p:cond delay="0"/>
                                  </p:stCondLst>
                                  <p:childTnLst>
                                    <p:set>
                                      <p:cBhvr>
                                        <p:cTn id="378" dur="1" fill="hold">
                                          <p:stCondLst>
                                            <p:cond delay="0"/>
                                          </p:stCondLst>
                                        </p:cTn>
                                        <p:tgtEl>
                                          <p:spTgt spid="28940"/>
                                        </p:tgtEl>
                                        <p:attrNameLst>
                                          <p:attrName>style.visibility</p:attrName>
                                        </p:attrNameLst>
                                      </p:cBhvr>
                                      <p:to>
                                        <p:strVal val="visible"/>
                                      </p:to>
                                    </p:set>
                                    <p:animEffect transition="in" filter="wipe(left)">
                                      <p:cBhvr>
                                        <p:cTn id="379" dur="500"/>
                                        <p:tgtEl>
                                          <p:spTgt spid="28940"/>
                                        </p:tgtEl>
                                      </p:cBhvr>
                                    </p:animEffect>
                                  </p:childTnLst>
                                </p:cTn>
                              </p:par>
                            </p:childTnLst>
                          </p:cTn>
                        </p:par>
                        <p:par>
                          <p:cTn id="380" fill="hold">
                            <p:stCondLst>
                              <p:cond delay="47000"/>
                            </p:stCondLst>
                            <p:childTnLst>
                              <p:par>
                                <p:cTn id="381" presetID="22" presetClass="entr" presetSubtype="8" fill="hold" grpId="0" nodeType="afterEffect">
                                  <p:stCondLst>
                                    <p:cond delay="0"/>
                                  </p:stCondLst>
                                  <p:childTnLst>
                                    <p:set>
                                      <p:cBhvr>
                                        <p:cTn id="382" dur="1" fill="hold">
                                          <p:stCondLst>
                                            <p:cond delay="0"/>
                                          </p:stCondLst>
                                        </p:cTn>
                                        <p:tgtEl>
                                          <p:spTgt spid="28941"/>
                                        </p:tgtEl>
                                        <p:attrNameLst>
                                          <p:attrName>style.visibility</p:attrName>
                                        </p:attrNameLst>
                                      </p:cBhvr>
                                      <p:to>
                                        <p:strVal val="visible"/>
                                      </p:to>
                                    </p:set>
                                    <p:animEffect transition="in" filter="wipe(left)">
                                      <p:cBhvr>
                                        <p:cTn id="383" dur="500"/>
                                        <p:tgtEl>
                                          <p:spTgt spid="28941"/>
                                        </p:tgtEl>
                                      </p:cBhvr>
                                    </p:animEffect>
                                  </p:childTnLst>
                                </p:cTn>
                              </p:par>
                            </p:childTnLst>
                          </p:cTn>
                        </p:par>
                        <p:par>
                          <p:cTn id="384" fill="hold">
                            <p:stCondLst>
                              <p:cond delay="47500"/>
                            </p:stCondLst>
                            <p:childTnLst>
                              <p:par>
                                <p:cTn id="385" presetID="22" presetClass="entr" presetSubtype="8" fill="hold" grpId="0" nodeType="afterEffect">
                                  <p:stCondLst>
                                    <p:cond delay="0"/>
                                  </p:stCondLst>
                                  <p:childTnLst>
                                    <p:set>
                                      <p:cBhvr>
                                        <p:cTn id="386" dur="1" fill="hold">
                                          <p:stCondLst>
                                            <p:cond delay="0"/>
                                          </p:stCondLst>
                                        </p:cTn>
                                        <p:tgtEl>
                                          <p:spTgt spid="28942"/>
                                        </p:tgtEl>
                                        <p:attrNameLst>
                                          <p:attrName>style.visibility</p:attrName>
                                        </p:attrNameLst>
                                      </p:cBhvr>
                                      <p:to>
                                        <p:strVal val="visible"/>
                                      </p:to>
                                    </p:set>
                                    <p:animEffect transition="in" filter="wipe(left)">
                                      <p:cBhvr>
                                        <p:cTn id="387" dur="500"/>
                                        <p:tgtEl>
                                          <p:spTgt spid="28942"/>
                                        </p:tgtEl>
                                      </p:cBhvr>
                                    </p:animEffect>
                                  </p:childTnLst>
                                </p:cTn>
                              </p:par>
                            </p:childTnLst>
                          </p:cTn>
                        </p:par>
                        <p:par>
                          <p:cTn id="388" fill="hold">
                            <p:stCondLst>
                              <p:cond delay="48000"/>
                            </p:stCondLst>
                            <p:childTnLst>
                              <p:par>
                                <p:cTn id="389" presetID="22" presetClass="entr" presetSubtype="8" fill="hold" grpId="0" nodeType="afterEffect">
                                  <p:stCondLst>
                                    <p:cond delay="0"/>
                                  </p:stCondLst>
                                  <p:childTnLst>
                                    <p:set>
                                      <p:cBhvr>
                                        <p:cTn id="390" dur="1" fill="hold">
                                          <p:stCondLst>
                                            <p:cond delay="0"/>
                                          </p:stCondLst>
                                        </p:cTn>
                                        <p:tgtEl>
                                          <p:spTgt spid="28943"/>
                                        </p:tgtEl>
                                        <p:attrNameLst>
                                          <p:attrName>style.visibility</p:attrName>
                                        </p:attrNameLst>
                                      </p:cBhvr>
                                      <p:to>
                                        <p:strVal val="visible"/>
                                      </p:to>
                                    </p:set>
                                    <p:animEffect transition="in" filter="wipe(left)">
                                      <p:cBhvr>
                                        <p:cTn id="391" dur="500"/>
                                        <p:tgtEl>
                                          <p:spTgt spid="28943"/>
                                        </p:tgtEl>
                                      </p:cBhvr>
                                    </p:animEffect>
                                  </p:childTnLst>
                                </p:cTn>
                              </p:par>
                            </p:childTnLst>
                          </p:cTn>
                        </p:par>
                        <p:par>
                          <p:cTn id="392" fill="hold">
                            <p:stCondLst>
                              <p:cond delay="48500"/>
                            </p:stCondLst>
                            <p:childTnLst>
                              <p:par>
                                <p:cTn id="393" presetID="22" presetClass="entr" presetSubtype="8" fill="hold" grpId="0" nodeType="afterEffect">
                                  <p:stCondLst>
                                    <p:cond delay="0"/>
                                  </p:stCondLst>
                                  <p:childTnLst>
                                    <p:set>
                                      <p:cBhvr>
                                        <p:cTn id="394" dur="1" fill="hold">
                                          <p:stCondLst>
                                            <p:cond delay="0"/>
                                          </p:stCondLst>
                                        </p:cTn>
                                        <p:tgtEl>
                                          <p:spTgt spid="28944"/>
                                        </p:tgtEl>
                                        <p:attrNameLst>
                                          <p:attrName>style.visibility</p:attrName>
                                        </p:attrNameLst>
                                      </p:cBhvr>
                                      <p:to>
                                        <p:strVal val="visible"/>
                                      </p:to>
                                    </p:set>
                                    <p:animEffect transition="in" filter="wipe(left)">
                                      <p:cBhvr>
                                        <p:cTn id="395" dur="500"/>
                                        <p:tgtEl>
                                          <p:spTgt spid="28944"/>
                                        </p:tgtEl>
                                      </p:cBhvr>
                                    </p:animEffect>
                                  </p:childTnLst>
                                </p:cTn>
                              </p:par>
                            </p:childTnLst>
                          </p:cTn>
                        </p:par>
                        <p:par>
                          <p:cTn id="396" fill="hold">
                            <p:stCondLst>
                              <p:cond delay="49000"/>
                            </p:stCondLst>
                            <p:childTnLst>
                              <p:par>
                                <p:cTn id="397" presetID="22" presetClass="entr" presetSubtype="8" fill="hold" grpId="0" nodeType="afterEffect">
                                  <p:stCondLst>
                                    <p:cond delay="0"/>
                                  </p:stCondLst>
                                  <p:childTnLst>
                                    <p:set>
                                      <p:cBhvr>
                                        <p:cTn id="398" dur="1" fill="hold">
                                          <p:stCondLst>
                                            <p:cond delay="0"/>
                                          </p:stCondLst>
                                        </p:cTn>
                                        <p:tgtEl>
                                          <p:spTgt spid="28945"/>
                                        </p:tgtEl>
                                        <p:attrNameLst>
                                          <p:attrName>style.visibility</p:attrName>
                                        </p:attrNameLst>
                                      </p:cBhvr>
                                      <p:to>
                                        <p:strVal val="visible"/>
                                      </p:to>
                                    </p:set>
                                    <p:animEffect transition="in" filter="wipe(left)">
                                      <p:cBhvr>
                                        <p:cTn id="399" dur="500"/>
                                        <p:tgtEl>
                                          <p:spTgt spid="28945"/>
                                        </p:tgtEl>
                                      </p:cBhvr>
                                    </p:animEffect>
                                  </p:childTnLst>
                                </p:cTn>
                              </p:par>
                            </p:childTnLst>
                          </p:cTn>
                        </p:par>
                        <p:par>
                          <p:cTn id="400" fill="hold">
                            <p:stCondLst>
                              <p:cond delay="49500"/>
                            </p:stCondLst>
                            <p:childTnLst>
                              <p:par>
                                <p:cTn id="401" presetID="22" presetClass="entr" presetSubtype="8" fill="hold" grpId="0" nodeType="afterEffect">
                                  <p:stCondLst>
                                    <p:cond delay="0"/>
                                  </p:stCondLst>
                                  <p:childTnLst>
                                    <p:set>
                                      <p:cBhvr>
                                        <p:cTn id="402" dur="1" fill="hold">
                                          <p:stCondLst>
                                            <p:cond delay="0"/>
                                          </p:stCondLst>
                                        </p:cTn>
                                        <p:tgtEl>
                                          <p:spTgt spid="28946"/>
                                        </p:tgtEl>
                                        <p:attrNameLst>
                                          <p:attrName>style.visibility</p:attrName>
                                        </p:attrNameLst>
                                      </p:cBhvr>
                                      <p:to>
                                        <p:strVal val="visible"/>
                                      </p:to>
                                    </p:set>
                                    <p:animEffect transition="in" filter="wipe(left)">
                                      <p:cBhvr>
                                        <p:cTn id="403" dur="500"/>
                                        <p:tgtEl>
                                          <p:spTgt spid="28946"/>
                                        </p:tgtEl>
                                      </p:cBhvr>
                                    </p:animEffect>
                                  </p:childTnLst>
                                </p:cTn>
                              </p:par>
                            </p:childTnLst>
                          </p:cTn>
                        </p:par>
                        <p:par>
                          <p:cTn id="404" fill="hold">
                            <p:stCondLst>
                              <p:cond delay="50000"/>
                            </p:stCondLst>
                            <p:childTnLst>
                              <p:par>
                                <p:cTn id="405" presetID="22" presetClass="entr" presetSubtype="8" fill="hold" grpId="0" nodeType="afterEffect">
                                  <p:stCondLst>
                                    <p:cond delay="0"/>
                                  </p:stCondLst>
                                  <p:childTnLst>
                                    <p:set>
                                      <p:cBhvr>
                                        <p:cTn id="406" dur="1" fill="hold">
                                          <p:stCondLst>
                                            <p:cond delay="0"/>
                                          </p:stCondLst>
                                        </p:cTn>
                                        <p:tgtEl>
                                          <p:spTgt spid="28947"/>
                                        </p:tgtEl>
                                        <p:attrNameLst>
                                          <p:attrName>style.visibility</p:attrName>
                                        </p:attrNameLst>
                                      </p:cBhvr>
                                      <p:to>
                                        <p:strVal val="visible"/>
                                      </p:to>
                                    </p:set>
                                    <p:animEffect transition="in" filter="wipe(left)">
                                      <p:cBhvr>
                                        <p:cTn id="407" dur="500"/>
                                        <p:tgtEl>
                                          <p:spTgt spid="28947"/>
                                        </p:tgtEl>
                                      </p:cBhvr>
                                    </p:animEffect>
                                  </p:childTnLst>
                                </p:cTn>
                              </p:par>
                            </p:childTnLst>
                          </p:cTn>
                        </p:par>
                        <p:par>
                          <p:cTn id="408" fill="hold">
                            <p:stCondLst>
                              <p:cond delay="50500"/>
                            </p:stCondLst>
                            <p:childTnLst>
                              <p:par>
                                <p:cTn id="409" presetID="22" presetClass="entr" presetSubtype="8" fill="hold" grpId="0" nodeType="afterEffect">
                                  <p:stCondLst>
                                    <p:cond delay="0"/>
                                  </p:stCondLst>
                                  <p:childTnLst>
                                    <p:set>
                                      <p:cBhvr>
                                        <p:cTn id="410" dur="1" fill="hold">
                                          <p:stCondLst>
                                            <p:cond delay="0"/>
                                          </p:stCondLst>
                                        </p:cTn>
                                        <p:tgtEl>
                                          <p:spTgt spid="28948"/>
                                        </p:tgtEl>
                                        <p:attrNameLst>
                                          <p:attrName>style.visibility</p:attrName>
                                        </p:attrNameLst>
                                      </p:cBhvr>
                                      <p:to>
                                        <p:strVal val="visible"/>
                                      </p:to>
                                    </p:set>
                                    <p:animEffect transition="in" filter="wipe(left)">
                                      <p:cBhvr>
                                        <p:cTn id="411" dur="500"/>
                                        <p:tgtEl>
                                          <p:spTgt spid="28948"/>
                                        </p:tgtEl>
                                      </p:cBhvr>
                                    </p:animEffect>
                                  </p:childTnLst>
                                </p:cTn>
                              </p:par>
                            </p:childTnLst>
                          </p:cTn>
                        </p:par>
                        <p:par>
                          <p:cTn id="412" fill="hold">
                            <p:stCondLst>
                              <p:cond delay="51000"/>
                            </p:stCondLst>
                            <p:childTnLst>
                              <p:par>
                                <p:cTn id="413" presetID="22" presetClass="entr" presetSubtype="8" fill="hold" grpId="0" nodeType="afterEffect">
                                  <p:stCondLst>
                                    <p:cond delay="0"/>
                                  </p:stCondLst>
                                  <p:childTnLst>
                                    <p:set>
                                      <p:cBhvr>
                                        <p:cTn id="414" dur="1" fill="hold">
                                          <p:stCondLst>
                                            <p:cond delay="0"/>
                                          </p:stCondLst>
                                        </p:cTn>
                                        <p:tgtEl>
                                          <p:spTgt spid="28949"/>
                                        </p:tgtEl>
                                        <p:attrNameLst>
                                          <p:attrName>style.visibility</p:attrName>
                                        </p:attrNameLst>
                                      </p:cBhvr>
                                      <p:to>
                                        <p:strVal val="visible"/>
                                      </p:to>
                                    </p:set>
                                    <p:animEffect transition="in" filter="wipe(left)">
                                      <p:cBhvr>
                                        <p:cTn id="415" dur="500"/>
                                        <p:tgtEl>
                                          <p:spTgt spid="28949"/>
                                        </p:tgtEl>
                                      </p:cBhvr>
                                    </p:animEffect>
                                  </p:childTnLst>
                                </p:cTn>
                              </p:par>
                            </p:childTnLst>
                          </p:cTn>
                        </p:par>
                        <p:par>
                          <p:cTn id="416" fill="hold">
                            <p:stCondLst>
                              <p:cond delay="51500"/>
                            </p:stCondLst>
                            <p:childTnLst>
                              <p:par>
                                <p:cTn id="417" presetID="22" presetClass="entr" presetSubtype="8" fill="hold" grpId="0" nodeType="afterEffect">
                                  <p:stCondLst>
                                    <p:cond delay="0"/>
                                  </p:stCondLst>
                                  <p:childTnLst>
                                    <p:set>
                                      <p:cBhvr>
                                        <p:cTn id="418" dur="1" fill="hold">
                                          <p:stCondLst>
                                            <p:cond delay="0"/>
                                          </p:stCondLst>
                                        </p:cTn>
                                        <p:tgtEl>
                                          <p:spTgt spid="28950"/>
                                        </p:tgtEl>
                                        <p:attrNameLst>
                                          <p:attrName>style.visibility</p:attrName>
                                        </p:attrNameLst>
                                      </p:cBhvr>
                                      <p:to>
                                        <p:strVal val="visible"/>
                                      </p:to>
                                    </p:set>
                                    <p:animEffect transition="in" filter="wipe(left)">
                                      <p:cBhvr>
                                        <p:cTn id="419" dur="500"/>
                                        <p:tgtEl>
                                          <p:spTgt spid="28950"/>
                                        </p:tgtEl>
                                      </p:cBhvr>
                                    </p:animEffect>
                                  </p:childTnLst>
                                </p:cTn>
                              </p:par>
                            </p:childTnLst>
                          </p:cTn>
                        </p:par>
                        <p:par>
                          <p:cTn id="420" fill="hold">
                            <p:stCondLst>
                              <p:cond delay="52000"/>
                            </p:stCondLst>
                            <p:childTnLst>
                              <p:par>
                                <p:cTn id="421" presetID="22" presetClass="entr" presetSubtype="8" fill="hold" grpId="0" nodeType="afterEffect">
                                  <p:stCondLst>
                                    <p:cond delay="0"/>
                                  </p:stCondLst>
                                  <p:childTnLst>
                                    <p:set>
                                      <p:cBhvr>
                                        <p:cTn id="422" dur="1" fill="hold">
                                          <p:stCondLst>
                                            <p:cond delay="0"/>
                                          </p:stCondLst>
                                        </p:cTn>
                                        <p:tgtEl>
                                          <p:spTgt spid="28951"/>
                                        </p:tgtEl>
                                        <p:attrNameLst>
                                          <p:attrName>style.visibility</p:attrName>
                                        </p:attrNameLst>
                                      </p:cBhvr>
                                      <p:to>
                                        <p:strVal val="visible"/>
                                      </p:to>
                                    </p:set>
                                    <p:animEffect transition="in" filter="wipe(left)">
                                      <p:cBhvr>
                                        <p:cTn id="423" dur="500"/>
                                        <p:tgtEl>
                                          <p:spTgt spid="28951"/>
                                        </p:tgtEl>
                                      </p:cBhvr>
                                    </p:animEffect>
                                  </p:childTnLst>
                                </p:cTn>
                              </p:par>
                            </p:childTnLst>
                          </p:cTn>
                        </p:par>
                        <p:par>
                          <p:cTn id="424" fill="hold">
                            <p:stCondLst>
                              <p:cond delay="52500"/>
                            </p:stCondLst>
                            <p:childTnLst>
                              <p:par>
                                <p:cTn id="425" presetID="22" presetClass="entr" presetSubtype="8" fill="hold" grpId="0" nodeType="afterEffect">
                                  <p:stCondLst>
                                    <p:cond delay="0"/>
                                  </p:stCondLst>
                                  <p:childTnLst>
                                    <p:set>
                                      <p:cBhvr>
                                        <p:cTn id="426" dur="1" fill="hold">
                                          <p:stCondLst>
                                            <p:cond delay="0"/>
                                          </p:stCondLst>
                                        </p:cTn>
                                        <p:tgtEl>
                                          <p:spTgt spid="28952"/>
                                        </p:tgtEl>
                                        <p:attrNameLst>
                                          <p:attrName>style.visibility</p:attrName>
                                        </p:attrNameLst>
                                      </p:cBhvr>
                                      <p:to>
                                        <p:strVal val="visible"/>
                                      </p:to>
                                    </p:set>
                                    <p:animEffect transition="in" filter="wipe(left)">
                                      <p:cBhvr>
                                        <p:cTn id="427" dur="500"/>
                                        <p:tgtEl>
                                          <p:spTgt spid="28952"/>
                                        </p:tgtEl>
                                      </p:cBhvr>
                                    </p:animEffect>
                                  </p:childTnLst>
                                </p:cTn>
                              </p:par>
                            </p:childTnLst>
                          </p:cTn>
                        </p:par>
                        <p:par>
                          <p:cTn id="428" fill="hold">
                            <p:stCondLst>
                              <p:cond delay="53000"/>
                            </p:stCondLst>
                            <p:childTnLst>
                              <p:par>
                                <p:cTn id="429" presetID="22" presetClass="entr" presetSubtype="8" fill="hold" grpId="0" nodeType="afterEffect">
                                  <p:stCondLst>
                                    <p:cond delay="0"/>
                                  </p:stCondLst>
                                  <p:childTnLst>
                                    <p:set>
                                      <p:cBhvr>
                                        <p:cTn id="430" dur="1" fill="hold">
                                          <p:stCondLst>
                                            <p:cond delay="0"/>
                                          </p:stCondLst>
                                        </p:cTn>
                                        <p:tgtEl>
                                          <p:spTgt spid="28953"/>
                                        </p:tgtEl>
                                        <p:attrNameLst>
                                          <p:attrName>style.visibility</p:attrName>
                                        </p:attrNameLst>
                                      </p:cBhvr>
                                      <p:to>
                                        <p:strVal val="visible"/>
                                      </p:to>
                                    </p:set>
                                    <p:animEffect transition="in" filter="wipe(left)">
                                      <p:cBhvr>
                                        <p:cTn id="431" dur="500"/>
                                        <p:tgtEl>
                                          <p:spTgt spid="28953"/>
                                        </p:tgtEl>
                                      </p:cBhvr>
                                    </p:animEffect>
                                  </p:childTnLst>
                                </p:cTn>
                              </p:par>
                            </p:childTnLst>
                          </p:cTn>
                        </p:par>
                        <p:par>
                          <p:cTn id="432" fill="hold">
                            <p:stCondLst>
                              <p:cond delay="53500"/>
                            </p:stCondLst>
                            <p:childTnLst>
                              <p:par>
                                <p:cTn id="433" presetID="22" presetClass="entr" presetSubtype="8" fill="hold" grpId="0" nodeType="afterEffect">
                                  <p:stCondLst>
                                    <p:cond delay="0"/>
                                  </p:stCondLst>
                                  <p:childTnLst>
                                    <p:set>
                                      <p:cBhvr>
                                        <p:cTn id="434" dur="1" fill="hold">
                                          <p:stCondLst>
                                            <p:cond delay="0"/>
                                          </p:stCondLst>
                                        </p:cTn>
                                        <p:tgtEl>
                                          <p:spTgt spid="28954"/>
                                        </p:tgtEl>
                                        <p:attrNameLst>
                                          <p:attrName>style.visibility</p:attrName>
                                        </p:attrNameLst>
                                      </p:cBhvr>
                                      <p:to>
                                        <p:strVal val="visible"/>
                                      </p:to>
                                    </p:set>
                                    <p:animEffect transition="in" filter="wipe(left)">
                                      <p:cBhvr>
                                        <p:cTn id="435" dur="500"/>
                                        <p:tgtEl>
                                          <p:spTgt spid="28954"/>
                                        </p:tgtEl>
                                      </p:cBhvr>
                                    </p:animEffect>
                                  </p:childTnLst>
                                </p:cTn>
                              </p:par>
                            </p:childTnLst>
                          </p:cTn>
                        </p:par>
                        <p:par>
                          <p:cTn id="436" fill="hold">
                            <p:stCondLst>
                              <p:cond delay="54000"/>
                            </p:stCondLst>
                            <p:childTnLst>
                              <p:par>
                                <p:cTn id="437" presetID="22" presetClass="entr" presetSubtype="8" fill="hold" grpId="0" nodeType="afterEffect">
                                  <p:stCondLst>
                                    <p:cond delay="0"/>
                                  </p:stCondLst>
                                  <p:childTnLst>
                                    <p:set>
                                      <p:cBhvr>
                                        <p:cTn id="438" dur="1" fill="hold">
                                          <p:stCondLst>
                                            <p:cond delay="0"/>
                                          </p:stCondLst>
                                        </p:cTn>
                                        <p:tgtEl>
                                          <p:spTgt spid="28955"/>
                                        </p:tgtEl>
                                        <p:attrNameLst>
                                          <p:attrName>style.visibility</p:attrName>
                                        </p:attrNameLst>
                                      </p:cBhvr>
                                      <p:to>
                                        <p:strVal val="visible"/>
                                      </p:to>
                                    </p:set>
                                    <p:animEffect transition="in" filter="wipe(left)">
                                      <p:cBhvr>
                                        <p:cTn id="439" dur="500"/>
                                        <p:tgtEl>
                                          <p:spTgt spid="28955"/>
                                        </p:tgtEl>
                                      </p:cBhvr>
                                    </p:animEffect>
                                  </p:childTnLst>
                                </p:cTn>
                              </p:par>
                            </p:childTnLst>
                          </p:cTn>
                        </p:par>
                        <p:par>
                          <p:cTn id="440" fill="hold">
                            <p:stCondLst>
                              <p:cond delay="54500"/>
                            </p:stCondLst>
                            <p:childTnLst>
                              <p:par>
                                <p:cTn id="441" presetID="22" presetClass="entr" presetSubtype="8" fill="hold" grpId="0" nodeType="afterEffect">
                                  <p:stCondLst>
                                    <p:cond delay="0"/>
                                  </p:stCondLst>
                                  <p:childTnLst>
                                    <p:set>
                                      <p:cBhvr>
                                        <p:cTn id="442" dur="1" fill="hold">
                                          <p:stCondLst>
                                            <p:cond delay="0"/>
                                          </p:stCondLst>
                                        </p:cTn>
                                        <p:tgtEl>
                                          <p:spTgt spid="28956"/>
                                        </p:tgtEl>
                                        <p:attrNameLst>
                                          <p:attrName>style.visibility</p:attrName>
                                        </p:attrNameLst>
                                      </p:cBhvr>
                                      <p:to>
                                        <p:strVal val="visible"/>
                                      </p:to>
                                    </p:set>
                                    <p:animEffect transition="in" filter="wipe(left)">
                                      <p:cBhvr>
                                        <p:cTn id="443" dur="500"/>
                                        <p:tgtEl>
                                          <p:spTgt spid="28956"/>
                                        </p:tgtEl>
                                      </p:cBhvr>
                                    </p:animEffect>
                                  </p:childTnLst>
                                </p:cTn>
                              </p:par>
                            </p:childTnLst>
                          </p:cTn>
                        </p:par>
                        <p:par>
                          <p:cTn id="444" fill="hold">
                            <p:stCondLst>
                              <p:cond delay="55000"/>
                            </p:stCondLst>
                            <p:childTnLst>
                              <p:par>
                                <p:cTn id="445" presetID="22" presetClass="entr" presetSubtype="8" fill="hold" grpId="0" nodeType="afterEffect">
                                  <p:stCondLst>
                                    <p:cond delay="0"/>
                                  </p:stCondLst>
                                  <p:childTnLst>
                                    <p:set>
                                      <p:cBhvr>
                                        <p:cTn id="446" dur="1" fill="hold">
                                          <p:stCondLst>
                                            <p:cond delay="0"/>
                                          </p:stCondLst>
                                        </p:cTn>
                                        <p:tgtEl>
                                          <p:spTgt spid="28957"/>
                                        </p:tgtEl>
                                        <p:attrNameLst>
                                          <p:attrName>style.visibility</p:attrName>
                                        </p:attrNameLst>
                                      </p:cBhvr>
                                      <p:to>
                                        <p:strVal val="visible"/>
                                      </p:to>
                                    </p:set>
                                    <p:animEffect transition="in" filter="wipe(left)">
                                      <p:cBhvr>
                                        <p:cTn id="447" dur="500"/>
                                        <p:tgtEl>
                                          <p:spTgt spid="28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48" grpId="0" animBg="1"/>
      <p:bldP spid="28850" grpId="0" animBg="1"/>
      <p:bldP spid="28851" grpId="0" animBg="1"/>
      <p:bldP spid="28852" grpId="0" animBg="1"/>
      <p:bldP spid="28853" grpId="0" animBg="1"/>
      <p:bldP spid="28854" grpId="0" animBg="1"/>
      <p:bldP spid="28855" grpId="0" animBg="1"/>
      <p:bldP spid="28856" grpId="0" animBg="1"/>
      <p:bldP spid="28857" grpId="0" animBg="1"/>
      <p:bldP spid="28858" grpId="0" animBg="1"/>
      <p:bldP spid="28859" grpId="0" animBg="1"/>
      <p:bldP spid="28860" grpId="0" animBg="1"/>
      <p:bldP spid="28861" grpId="0" animBg="1"/>
      <p:bldP spid="28862" grpId="0" animBg="1"/>
      <p:bldP spid="28863" grpId="0" animBg="1"/>
      <p:bldP spid="28864" grpId="0" animBg="1"/>
      <p:bldP spid="28865" grpId="0" animBg="1"/>
      <p:bldP spid="28866" grpId="0" animBg="1"/>
      <p:bldP spid="28867" grpId="0" animBg="1"/>
      <p:bldP spid="28868" grpId="0" animBg="1"/>
      <p:bldP spid="28869" grpId="0" animBg="1"/>
      <p:bldP spid="28870" grpId="0" animBg="1"/>
      <p:bldP spid="28871" grpId="0" animBg="1"/>
      <p:bldP spid="28872" grpId="0" animBg="1"/>
      <p:bldP spid="28873" grpId="0" animBg="1"/>
      <p:bldP spid="28874" grpId="0" animBg="1"/>
      <p:bldP spid="28875" grpId="0" animBg="1"/>
      <p:bldP spid="28876" grpId="0" animBg="1"/>
      <p:bldP spid="28877" grpId="0" animBg="1"/>
      <p:bldP spid="28878" grpId="0" animBg="1"/>
      <p:bldP spid="28879" grpId="0" animBg="1"/>
      <p:bldP spid="28880" grpId="0" animBg="1"/>
      <p:bldP spid="28881" grpId="0" animBg="1"/>
      <p:bldP spid="28882" grpId="0" animBg="1"/>
      <p:bldP spid="28883" grpId="0" animBg="1"/>
      <p:bldP spid="28884" grpId="0" animBg="1"/>
      <p:bldP spid="28885" grpId="0" animBg="1"/>
      <p:bldP spid="28886" grpId="0" animBg="1"/>
      <p:bldP spid="28887" grpId="0" animBg="1"/>
      <p:bldP spid="28888" grpId="0" animBg="1"/>
      <p:bldP spid="28889" grpId="0" animBg="1"/>
      <p:bldP spid="28890" grpId="0" animBg="1"/>
      <p:bldP spid="28891" grpId="0" animBg="1"/>
      <p:bldP spid="28892" grpId="0" animBg="1"/>
      <p:bldP spid="28893" grpId="0" animBg="1"/>
      <p:bldP spid="28894" grpId="0" animBg="1"/>
      <p:bldP spid="28895" grpId="0" animBg="1"/>
      <p:bldP spid="28896" grpId="0" animBg="1"/>
      <p:bldP spid="28897" grpId="0" animBg="1"/>
      <p:bldP spid="28898" grpId="0" animBg="1"/>
      <p:bldP spid="28899" grpId="0" animBg="1"/>
      <p:bldP spid="28900" grpId="0" animBg="1"/>
      <p:bldP spid="28901" grpId="0" animBg="1"/>
      <p:bldP spid="28902" grpId="0" animBg="1"/>
      <p:bldP spid="28903" grpId="0" animBg="1"/>
      <p:bldP spid="28904" grpId="0" animBg="1"/>
      <p:bldP spid="28905" grpId="0" animBg="1"/>
      <p:bldP spid="28906" grpId="0" animBg="1"/>
      <p:bldP spid="28907" grpId="0" animBg="1"/>
      <p:bldP spid="28908" grpId="0" animBg="1"/>
      <p:bldP spid="28909" grpId="0" animBg="1"/>
      <p:bldP spid="28910" grpId="0" animBg="1"/>
      <p:bldP spid="28911" grpId="0" animBg="1"/>
      <p:bldP spid="28912" grpId="0" animBg="1"/>
      <p:bldP spid="28913" grpId="0" animBg="1"/>
      <p:bldP spid="28914" grpId="0" animBg="1"/>
      <p:bldP spid="28915" grpId="0" animBg="1"/>
      <p:bldP spid="28916" grpId="0" animBg="1"/>
      <p:bldP spid="28917" grpId="0" animBg="1"/>
      <p:bldP spid="28918" grpId="0" animBg="1"/>
      <p:bldP spid="28919" grpId="0" animBg="1"/>
      <p:bldP spid="28920" grpId="0" animBg="1"/>
      <p:bldP spid="28921" grpId="0" animBg="1"/>
      <p:bldP spid="28922" grpId="0" animBg="1"/>
      <p:bldP spid="28923" grpId="0" animBg="1"/>
      <p:bldP spid="28924" grpId="0" animBg="1"/>
      <p:bldP spid="28925" grpId="0" animBg="1"/>
      <p:bldP spid="28926" grpId="0" animBg="1"/>
      <p:bldP spid="28927" grpId="0" animBg="1"/>
      <p:bldP spid="28928" grpId="0" animBg="1"/>
      <p:bldP spid="28929" grpId="0" animBg="1"/>
      <p:bldP spid="28930" grpId="0" animBg="1"/>
      <p:bldP spid="28931" grpId="0" animBg="1"/>
      <p:bldP spid="28932" grpId="0" animBg="1"/>
      <p:bldP spid="28933" grpId="0" animBg="1"/>
      <p:bldP spid="28934" grpId="0" animBg="1"/>
      <p:bldP spid="28935" grpId="0" animBg="1"/>
      <p:bldP spid="28936" grpId="0" animBg="1"/>
      <p:bldP spid="28937" grpId="0" animBg="1"/>
      <p:bldP spid="28938" grpId="0" animBg="1"/>
      <p:bldP spid="28939" grpId="0" animBg="1"/>
      <p:bldP spid="28940" grpId="0" animBg="1"/>
      <p:bldP spid="28941" grpId="0" animBg="1"/>
      <p:bldP spid="28942" grpId="0" animBg="1"/>
      <p:bldP spid="28943" grpId="0" animBg="1"/>
      <p:bldP spid="28944" grpId="0" animBg="1"/>
      <p:bldP spid="28945" grpId="0" animBg="1"/>
      <p:bldP spid="28946" grpId="0" animBg="1"/>
      <p:bldP spid="28947" grpId="0" animBg="1"/>
      <p:bldP spid="28948" grpId="0" animBg="1"/>
      <p:bldP spid="28949" grpId="0" animBg="1"/>
      <p:bldP spid="28950" grpId="0" animBg="1"/>
      <p:bldP spid="28951" grpId="0" animBg="1"/>
      <p:bldP spid="28952" grpId="0" animBg="1"/>
      <p:bldP spid="28953" grpId="0" animBg="1"/>
      <p:bldP spid="28954" grpId="0" animBg="1"/>
      <p:bldP spid="28955" grpId="0" animBg="1"/>
      <p:bldP spid="28956" grpId="0" animBg="1"/>
      <p:bldP spid="289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848600" cy="5334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latin typeface="Times New Roman" pitchFamily="18" charset="0"/>
                <a:cs typeface="Times New Roman" pitchFamily="18" charset="0"/>
              </a:rPr>
              <a:t>Conti…</a:t>
            </a:r>
            <a:endParaRPr lang="en-US" b="1" dirty="0">
              <a:solidFill>
                <a:schemeClr val="bg1"/>
              </a:solidFill>
              <a:latin typeface="Times New Roman" pitchFamily="18" charset="0"/>
              <a:cs typeface="Times New Roman" pitchFamily="18" charset="0"/>
            </a:endParaRPr>
          </a:p>
        </p:txBody>
      </p:sp>
      <p:sp>
        <p:nvSpPr>
          <p:cNvPr id="6" name="Subtitle 2"/>
          <p:cNvSpPr>
            <a:spLocks noGrp="1"/>
          </p:cNvSpPr>
          <p:nvPr>
            <p:ph type="subTitle" idx="1"/>
          </p:nvPr>
        </p:nvSpPr>
        <p:spPr>
          <a:xfrm>
            <a:off x="1524000" y="1676400"/>
            <a:ext cx="4876800" cy="3886200"/>
          </a:xfrm>
        </p:spPr>
        <p:txBody>
          <a:bodyPr>
            <a:normAutofit fontScale="62500" lnSpcReduction="20000"/>
          </a:bodyPr>
          <a:lstStyle/>
          <a:p>
            <a:pPr algn="l"/>
            <a:r>
              <a:rPr lang="en-US" dirty="0" smtClean="0">
                <a:solidFill>
                  <a:schemeClr val="bg1"/>
                </a:solidFill>
                <a:latin typeface="Times New Roman" pitchFamily="18" charset="0"/>
                <a:cs typeface="Times New Roman" pitchFamily="18" charset="0"/>
              </a:rPr>
              <a:t>In recent years we have seen 5G reviews from major suppliers and mobile operators around the world. In 2018, the first operators deploy their commercial 5G network with a dedicated spectrum in Korea, Qatar, UAE, US, Australia and Finland. We expect that in 2019 and 2020 more and more commercial 5G networks will be available worldwide. 5G is no longer futuristic, but will soon be widely available and tested by the initial business cases of operators. The first movers have a small lead and position themselves for long-term value creation with 5G.</a:t>
            </a:r>
            <a:endParaRPr lang="en-US"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par>
                                <p:cTn id="23" presetID="9" presetClass="emph" presetSubtype="0" grpId="1" nodeType="withEffect">
                                  <p:stCondLst>
                                    <p:cond delay="0"/>
                                  </p:stCondLst>
                                  <p:childTnLst>
                                    <p:set>
                                      <p:cBhvr rctx="PPT">
                                        <p:cTn id="24" dur="indefinite"/>
                                        <p:tgtEl>
                                          <p:spTgt spid="6">
                                            <p:txEl>
                                              <p:pRg st="0" end="0"/>
                                            </p:txEl>
                                          </p:spTgt>
                                        </p:tgtEl>
                                        <p:attrNameLst>
                                          <p:attrName>style.opacity</p:attrName>
                                        </p:attrNameLst>
                                      </p:cBhvr>
                                      <p:to>
                                        <p:strVal val="0.5"/>
                                      </p:to>
                                    </p:set>
                                    <p:animEffect filter="image" prLst="opacity: 0.5">
                                      <p:cBhvr rctx="IE">
                                        <p:cTn id="25" dur="indefinite"/>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P spid="6"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848600" cy="5334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522405" y="3050258"/>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905000" y="1905000"/>
            <a:ext cx="5715000" cy="1908175"/>
          </a:xfrm>
        </p:spPr>
        <p:txBody>
          <a:bodyPr/>
          <a:lstStyle/>
          <a:p>
            <a:r>
              <a:rPr lang="en-US" b="1" dirty="0" smtClean="0">
                <a:solidFill>
                  <a:schemeClr val="bg1"/>
                </a:solidFill>
              </a:rPr>
              <a:t>5G Network Countries</a:t>
            </a:r>
            <a:endParaRPr lang="en-US" dirty="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6000"/>
                                        <p:tgtEl>
                                          <p:spTgt spid="5"/>
                                        </p:tgtEl>
                                      </p:cBhvr>
                                    </p:animEffect>
                                  </p:childTnLst>
                                </p:cTn>
                              </p:par>
                              <p:par>
                                <p:cTn id="20" presetID="20" presetClass="entr" presetSubtype="0" fill="hold" grpId="1"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edg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838200" y="533400"/>
            <a:ext cx="7848600" cy="5334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446206" y="2745458"/>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South Korea</a:t>
            </a:r>
            <a:endParaRPr lang="en-US" b="1" dirty="0">
              <a:solidFill>
                <a:schemeClr val="bg1"/>
              </a:solidFill>
            </a:endParaRPr>
          </a:p>
        </p:txBody>
      </p:sp>
      <p:sp>
        <p:nvSpPr>
          <p:cNvPr id="6" name="Subtitle 2"/>
          <p:cNvSpPr>
            <a:spLocks noGrp="1"/>
          </p:cNvSpPr>
          <p:nvPr>
            <p:ph type="subTitle" idx="1"/>
          </p:nvPr>
        </p:nvSpPr>
        <p:spPr>
          <a:xfrm>
            <a:off x="1752600" y="1447800"/>
            <a:ext cx="5105400" cy="3505200"/>
          </a:xfrm>
        </p:spPr>
        <p:txBody>
          <a:bodyPr>
            <a:noAutofit/>
          </a:bodyPr>
          <a:lstStyle/>
          <a:p>
            <a:pPr algn="l"/>
            <a:r>
              <a:rPr lang="en-US" sz="2000" dirty="0" smtClean="0">
                <a:solidFill>
                  <a:schemeClr val="bg1"/>
                </a:solidFill>
                <a:latin typeface="Times New Roman" pitchFamily="18" charset="0"/>
                <a:cs typeface="Times New Roman" pitchFamily="18" charset="0"/>
              </a:rPr>
              <a:t>South Korea's telecommunication companies are suddenly putting together a very fast 5G mobile internet network in an effort to ensure that the country is the first in the world to launch services. SK Telecom captures spectrum at 3.5 GHz and 28 GHz frequencies in the hope of eliminating 5G. In the meantime, Korea Telecom made a splash in early 2017 with the announcement that it would launch a 5G test network prior to the 2018   Winter Olympics in Seoul, South Korea. </a:t>
            </a:r>
            <a:endParaRPr lang="en-US" sz="20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17" presetClass="path" presetSubtype="0" accel="50000" decel="50000" fill="hold" grpId="1" nodeType="withEffect">
                                  <p:stCondLst>
                                    <p:cond delay="0"/>
                                  </p:stCondLst>
                                  <p:childTnLst>
                                    <p:animMotion origin="layout" path="M 0 0  L 0.052 0  L 0.089 -0.04929  L 0.125 0  L 0.177 0  L 0.177 0.06927  L 0.213 0.11856  L 0.177 0.16651  L 0.177 0.23578  L 0.125 0.23578  L 0.089 0.28374  L 0.052 0.23578  L 0 0.23578  L 0 0.16651  L -0.037 0.11856  L 0 0.06927  L 0 0  Z" pathEditMode="relative" ptsTypes="">
                                      <p:cBhvr>
                                        <p:cTn id="28" dur="2000" fill="hold"/>
                                        <p:tgtEl>
                                          <p:spTgt spid="6">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P spid="6"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China</a:t>
            </a:r>
            <a:endParaRPr lang="en-US" b="1" dirty="0">
              <a:solidFill>
                <a:schemeClr val="bg1"/>
              </a:solidFill>
            </a:endParaRPr>
          </a:p>
        </p:txBody>
      </p:sp>
      <p:sp>
        <p:nvSpPr>
          <p:cNvPr id="6" name="Subtitle 2"/>
          <p:cNvSpPr>
            <a:spLocks noGrp="1"/>
          </p:cNvSpPr>
          <p:nvPr>
            <p:ph type="subTitle" idx="1"/>
          </p:nvPr>
        </p:nvSpPr>
        <p:spPr>
          <a:xfrm>
            <a:off x="1447800" y="1524000"/>
            <a:ext cx="5257800" cy="3505200"/>
          </a:xfrm>
        </p:spPr>
        <p:txBody>
          <a:bodyPr>
            <a:noAutofit/>
          </a:bodyPr>
          <a:lstStyle/>
          <a:p>
            <a:pPr algn="l"/>
            <a:r>
              <a:rPr lang="en-US" sz="2000" dirty="0" smtClean="0">
                <a:solidFill>
                  <a:schemeClr val="bg1"/>
                </a:solidFill>
                <a:latin typeface="Times New Roman" pitchFamily="18" charset="0"/>
                <a:cs typeface="Times New Roman" pitchFamily="18" charset="0"/>
              </a:rPr>
              <a:t>With 5G, China saw an opportunity to become a leading technology innovator, following its departure from the computer standards of 3G and 4G mobile technologies. . China is expanding its influence on the 5G standardization process. His ambition was already revealed in 2013 when the Ministry of Industry and Information Technology (MIIT), together with the National Development and Reform Commission (NDRC) and the Ministry of Science and Technology (MOST), jointly established IMT-2020 (5G)</a:t>
            </a:r>
            <a:endParaRPr lang="en-US" sz="20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8" presetClass="emph" presetSubtype="0" fill="hold" grpId="1" nodeType="withEffect">
                                  <p:stCondLst>
                                    <p:cond delay="0"/>
                                  </p:stCondLst>
                                  <p:childTnLst>
                                    <p:animRot by="21600000">
                                      <p:cBhvr>
                                        <p:cTn id="28" dur="2000" fill="hold"/>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build="p"/>
      <p:bldP spid="6"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04800" y="533400"/>
            <a:ext cx="8763000" cy="5715000"/>
          </a:xfrm>
          <a:prstGeom prst="cloudCallout">
            <a:avLst>
              <a:gd name="adj1" fmla="val -39153"/>
              <a:gd name="adj2" fmla="val 44295"/>
            </a:avLst>
          </a:prstGeom>
          <a:blipFill>
            <a:blip r:embed="rId2"/>
            <a:stretch>
              <a:fillRect/>
            </a:stretch>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2">
                  <a:lumMod val="50000"/>
                </a:schemeClr>
              </a:solidFill>
              <a:latin typeface="Times New Roman" pitchFamily="18" charset="0"/>
              <a:cs typeface="Times New Roman" pitchFamily="18" charset="0"/>
            </a:endParaRPr>
          </a:p>
        </p:txBody>
      </p:sp>
      <p:pic>
        <p:nvPicPr>
          <p:cNvPr id="1029" name="Picture 5" descr="C:\Users\Atique Ahmed\AppData\Local\Microsoft\Windows\INetCache\IE\BRO13VJC\pen_PNG7407[1].png"/>
          <p:cNvPicPr>
            <a:picLocks noChangeAspect="1" noChangeArrowheads="1"/>
          </p:cNvPicPr>
          <p:nvPr/>
        </p:nvPicPr>
        <p:blipFill>
          <a:blip r:embed="rId3"/>
          <a:srcRect/>
          <a:stretch>
            <a:fillRect/>
          </a:stretch>
        </p:blipFill>
        <p:spPr bwMode="auto">
          <a:xfrm rot="19479393">
            <a:off x="1057430" y="3001194"/>
            <a:ext cx="4859052" cy="3650176"/>
          </a:xfrm>
          <a:prstGeom prst="rect">
            <a:avLst/>
          </a:prstGeom>
          <a:noFill/>
        </p:spPr>
      </p:pic>
      <p:pic>
        <p:nvPicPr>
          <p:cNvPr id="2053" name="Picture 5" descr="Image result for 5 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19800" y="1219200"/>
            <a:ext cx="1828800" cy="3522568"/>
          </a:xfrm>
          <a:prstGeom prst="rect">
            <a:avLst/>
          </a:prstGeom>
          <a:noFill/>
        </p:spPr>
      </p:pic>
      <p:sp>
        <p:nvSpPr>
          <p:cNvPr id="5" name="Title 1"/>
          <p:cNvSpPr>
            <a:spLocks noGrp="1"/>
          </p:cNvSpPr>
          <p:nvPr>
            <p:ph type="ctrTitle"/>
          </p:nvPr>
        </p:nvSpPr>
        <p:spPr>
          <a:xfrm>
            <a:off x="1905000" y="838200"/>
            <a:ext cx="6248400" cy="990600"/>
          </a:xfrm>
        </p:spPr>
        <p:txBody>
          <a:bodyPr>
            <a:normAutofit/>
          </a:bodyPr>
          <a:lstStyle/>
          <a:p>
            <a:r>
              <a:rPr lang="en-US" b="1" dirty="0" smtClean="0">
                <a:solidFill>
                  <a:schemeClr val="bg1"/>
                </a:solidFill>
              </a:rPr>
              <a:t>Conti…</a:t>
            </a:r>
            <a:endParaRPr lang="en-US" b="1" dirty="0">
              <a:solidFill>
                <a:schemeClr val="bg1"/>
              </a:solidFill>
            </a:endParaRPr>
          </a:p>
        </p:txBody>
      </p:sp>
      <p:sp>
        <p:nvSpPr>
          <p:cNvPr id="6" name="Subtitle 2"/>
          <p:cNvSpPr>
            <a:spLocks noGrp="1"/>
          </p:cNvSpPr>
          <p:nvPr>
            <p:ph type="subTitle" idx="1"/>
          </p:nvPr>
        </p:nvSpPr>
        <p:spPr>
          <a:xfrm>
            <a:off x="1447800" y="1524000"/>
            <a:ext cx="5181600" cy="3505200"/>
          </a:xfrm>
        </p:spPr>
        <p:txBody>
          <a:bodyPr>
            <a:noAutofit/>
          </a:bodyPr>
          <a:lstStyle/>
          <a:p>
            <a:pPr algn="l"/>
            <a:r>
              <a:rPr lang="en-US" sz="2400" dirty="0" smtClean="0">
                <a:solidFill>
                  <a:schemeClr val="bg1"/>
                </a:solidFill>
                <a:latin typeface="Times New Roman" pitchFamily="18" charset="0"/>
                <a:cs typeface="Times New Roman" pitchFamily="18" charset="0"/>
              </a:rPr>
              <a:t>China established the 5G spectrum in 2017 and has requested public comment on the planned use of the mid-band spectrum (3.4-3.6 GHz) and the wave spectrum (24.75-27.5 GHz and 37-42.5 GHz) ) for 5G. During the public comment process, China identified potential disruption to existing users, which is a common problem with spectrum allocation.</a:t>
            </a:r>
            <a:endParaRPr lang="en-US" sz="2400" dirty="0">
              <a:solidFill>
                <a:schemeClr val="bg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38" presetClass="path" presetSubtype="0" decel="50000" fill="hold" nodeType="withEffect">
                                  <p:stCondLst>
                                    <p:cond delay="0"/>
                                  </p:stCondLst>
                                  <p:childTnLst>
                                    <p:animMotion origin="layout" path="M -0.34896 -0.60879 L -0.10851 0.72824 L -0.20017 -0.63912 L 0.03802 0.69561 L -0.04809 -0.67152 L 0.18542 0.66343 L 0.09861 -0.70393 L 0.33385 0.63311 L 0.24774 -0.73657 L 0.48663 0.59908 L 0.39566 -0.76921 L 0.63472 0.56551 L 0.54236 -0.8 L 0.78281 0.53658 L 0.69566 -0.83449 L 0.9316 0.50486 L 0.84531 -0.86365 " pathEditMode="relative" rAng="-549405" ptsTypes="FFFFFFFFFFFFFFFFF">
                                      <p:cBhvr>
                                        <p:cTn id="10" dur="10000" fill="hold"/>
                                        <p:tgtEl>
                                          <p:spTgt spid="1029"/>
                                        </p:tgtEl>
                                        <p:attrNameLst>
                                          <p:attrName>ppt_x</p:attrName>
                                          <p:attrName>ppt_y</p:attrName>
                                        </p:attrNameLst>
                                      </p:cBhvr>
                                      <p:rCtr x="679" y="548"/>
                                    </p:animMotion>
                                  </p:childTnLst>
                                </p:cTn>
                              </p:par>
                              <p:par>
                                <p:cTn id="11" presetID="22" presetClass="entr" presetSubtype="8" fill="hold" grpId="0" nodeType="with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8000"/>
                                        <p:tgtEl>
                                          <p:spTgt spid="4"/>
                                        </p:tgtEl>
                                      </p:cBhvr>
                                    </p:animEffect>
                                  </p:childTnLst>
                                </p:cTn>
                              </p:par>
                              <p:par>
                                <p:cTn id="14" presetID="22" presetClass="entr" presetSubtype="8" fill="hold" nodeType="withEffect">
                                  <p:stCondLst>
                                    <p:cond delay="4500"/>
                                  </p:stCondLst>
                                  <p:childTnLst>
                                    <p:set>
                                      <p:cBhvr>
                                        <p:cTn id="15" dur="1" fill="hold">
                                          <p:stCondLst>
                                            <p:cond delay="0"/>
                                          </p:stCondLst>
                                        </p:cTn>
                                        <p:tgtEl>
                                          <p:spTgt spid="2053"/>
                                        </p:tgtEl>
                                        <p:attrNameLst>
                                          <p:attrName>style.visibility</p:attrName>
                                        </p:attrNameLst>
                                      </p:cBhvr>
                                      <p:to>
                                        <p:strVal val="visible"/>
                                      </p:to>
                                    </p:set>
                                    <p:animEffect transition="in" filter="wipe(left)">
                                      <p:cBhvr>
                                        <p:cTn id="16" dur="5000"/>
                                        <p:tgtEl>
                                          <p:spTgt spid="2053"/>
                                        </p:tgtEl>
                                      </p:cBhvr>
                                    </p:animEffect>
                                  </p:childTnLst>
                                </p:cTn>
                              </p:par>
                              <p:par>
                                <p:cTn id="17" presetID="22" presetClass="entr" presetSubtype="8" fill="hold" grpId="0" nodeType="withEffect">
                                  <p:stCondLst>
                                    <p:cond delay="2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6000"/>
                                        <p:tgtEl>
                                          <p:spTgt spid="5"/>
                                        </p:tgtEl>
                                      </p:cBhvr>
                                    </p:animEffect>
                                  </p:childTnLst>
                                </p:cTn>
                              </p:par>
                              <p:par>
                                <p:cTn id="20" presetID="22" presetClass="entr" presetSubtype="8" fill="hold" grpId="0" nodeType="withEffect">
                                  <p:stCondLst>
                                    <p:cond delay="250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6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hidden"/>
                                      </p:to>
                                    </p:set>
                                  </p:childTnLst>
                                </p:cTn>
                              </p:par>
                              <p:par>
                                <p:cTn id="27" presetID="20" presetClass="entr" presetSubtype="0" fill="hold"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wedge">
                                      <p:cBhvr>
                                        <p:cTn id="2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352</TotalTime>
  <Words>939</Words>
  <Application>Microsoft Office PowerPoint</Application>
  <PresentationFormat>On-screen Show (4:3)</PresentationFormat>
  <Paragraphs>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Welcome to Bright Media 24</vt:lpstr>
      <vt:lpstr>Fifth Generation Network – 5G</vt:lpstr>
      <vt:lpstr>Introduction</vt:lpstr>
      <vt:lpstr>Slide 4</vt:lpstr>
      <vt:lpstr>Conti…</vt:lpstr>
      <vt:lpstr>5G Network Countries</vt:lpstr>
      <vt:lpstr>South Korea</vt:lpstr>
      <vt:lpstr>China</vt:lpstr>
      <vt:lpstr>Conti…</vt:lpstr>
      <vt:lpstr>Japan</vt:lpstr>
      <vt:lpstr>United States</vt:lpstr>
      <vt:lpstr>United Kingdom</vt:lpstr>
      <vt:lpstr>Russia</vt:lpstr>
      <vt:lpstr>Pakistan</vt:lpstr>
      <vt:lpstr>Ireland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Atique Ahmed</dc:creator>
  <cp:lastModifiedBy>Atique Chuhan</cp:lastModifiedBy>
  <cp:revision>88</cp:revision>
  <dcterms:created xsi:type="dcterms:W3CDTF">2019-08-28T03:45:47Z</dcterms:created>
  <dcterms:modified xsi:type="dcterms:W3CDTF">2022-11-14T14:30:10Z</dcterms:modified>
</cp:coreProperties>
</file>